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3" r:id="rId3"/>
    <p:sldId id="266" r:id="rId4"/>
    <p:sldId id="267" r:id="rId5"/>
    <p:sldId id="268" r:id="rId6"/>
    <p:sldId id="259" r:id="rId7"/>
    <p:sldId id="269" r:id="rId8"/>
    <p:sldId id="270" r:id="rId9"/>
    <p:sldId id="271" r:id="rId10"/>
    <p:sldId id="272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1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25920-00F0-43A7-8883-D2FDC5100C8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F5275-8E13-4F39-8A27-21B0FBEE5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3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DC787-27E8-4A73-87CA-909273A19853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23E69-2ED8-4AE9-B5C0-1C5FA068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1578787"/>
            <a:ext cx="9301844" cy="1846659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41372" y="3922039"/>
            <a:ext cx="4517117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533716"/>
            <a:ext cx="9483725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r>
              <a:rPr lang="en-US" dirty="0" smtClean="0"/>
              <a:t>, DD-MM-YYYY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42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yellow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YELLOW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120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48621" y="1825625"/>
            <a:ext cx="5017964" cy="411797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048621" y="5591175"/>
            <a:ext cx="2837471" cy="704117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533859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89408" y="181563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9079279" y="1825624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075252" y="4132759"/>
            <a:ext cx="2989871" cy="208988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your photo here.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7946" y="4136610"/>
            <a:ext cx="1987306" cy="2101118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CAPTION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4894385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83775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70" y="4308539"/>
            <a:ext cx="9301844" cy="794064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cap="all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2940425" cy="627864"/>
          </a:xfrm>
          <a:prstGeom prst="rect">
            <a:avLst/>
          </a:prstGeom>
          <a:noFill/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kern="1200" cap="all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38199" y="4262718"/>
            <a:ext cx="7620000" cy="823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3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9785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5318"/>
          </a:xfrm>
          <a:prstGeom prst="rect">
            <a:avLst/>
          </a:prstGeom>
        </p:spPr>
        <p:txBody>
          <a:bodyPr/>
          <a:lstStyle>
            <a:lvl1pPr marL="228600" indent="-36576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List with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92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: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/>
          <a:lstStyle>
            <a:lvl1pPr marL="182880" indent="-365760">
              <a:lnSpc>
                <a:spcPct val="100000"/>
              </a:lnSpc>
              <a:buClr>
                <a:schemeClr val="accent1"/>
              </a:buClr>
              <a:buSzPct val="80000"/>
              <a:buFont typeface="+mj-lt"/>
              <a:buAutoNum type="arabicPeriod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71550" indent="-365760">
              <a:lnSpc>
                <a:spcPct val="100000"/>
              </a:lnSpc>
              <a:buClr>
                <a:schemeClr val="accent1"/>
              </a:buClr>
              <a:buSzPct val="105000"/>
              <a:buFont typeface="+mj-lt"/>
              <a:buAutoNum type="alphaL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Numbered List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8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57200" y="5649686"/>
            <a:ext cx="1273629" cy="107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122487"/>
            <a:ext cx="8664575" cy="209073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42253" y="4562123"/>
            <a:ext cx="4517117" cy="738664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>
              <a:buNone/>
              <a:defRPr sz="4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942253" y="5782234"/>
            <a:ext cx="3414594" cy="1075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458129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1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34743" y="1681163"/>
            <a:ext cx="456655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Column 2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  <a:p>
            <a:pPr lvl="0"/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818414" y="2655601"/>
            <a:ext cx="4582886" cy="32553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8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563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quam. Maecenas vitae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venenatis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Integer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mollis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Suspendisse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potenti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Vestibulum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eget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dictum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eros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varius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porttitor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nisi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lectus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non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dui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imperdiet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Nunc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turpis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interdum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sed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porta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rutrum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tortor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Etiam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nisl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2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843472" y="1825625"/>
            <a:ext cx="3486150" cy="3784626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lang="en-US" sz="2800" b="1" i="0" baseline="0" smtClean="0">
                <a:effectLst/>
              </a:defRPr>
            </a:lvl1pPr>
          </a:lstStyle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“Beautiful quote box outlined in yellow. </a:t>
            </a:r>
          </a:p>
          <a:p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This box will resize depending on the amount </a:t>
            </a:r>
            <a:b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</a:b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of text you put in it.”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515100" cy="40853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838199" y="828906"/>
            <a:ext cx="9563101" cy="794064"/>
          </a:xfrm>
          <a:prstGeom prst="rect">
            <a:avLst/>
          </a:prstGeom>
          <a:solidFill>
            <a:schemeClr val="accent2"/>
          </a:solidFill>
        </p:spPr>
        <p:txBody>
          <a:bodyPr wrap="square" t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9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lue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791325" y="1167391"/>
            <a:ext cx="4204607" cy="4114800"/>
          </a:xfrm>
          <a:prstGeom prst="rect">
            <a:avLst/>
          </a:prstGeom>
          <a:solidFill>
            <a:schemeClr val="accent1"/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BLUE BOX</a:t>
            </a:r>
          </a:p>
          <a:p>
            <a:pPr lvl="0"/>
            <a:r>
              <a:rPr lang="en-US" dirty="0" smtClean="0"/>
              <a:t>To emphasize something important. </a:t>
            </a:r>
          </a:p>
          <a:p>
            <a:pPr lvl="0"/>
            <a:r>
              <a:rPr lang="en-US" dirty="0" smtClean="0"/>
              <a:t>Box will resize to content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67391"/>
            <a:ext cx="5433646" cy="411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SzPct val="103000"/>
              <a:buFont typeface="Wingdings" panose="05000000000000000000" pitchFamily="2" charset="2"/>
              <a:buNone/>
              <a:defRPr lang="en-US" sz="2400" b="0" i="0" smtClean="0">
                <a:effectLst/>
              </a:defRPr>
            </a:lvl1pPr>
            <a:lvl2pPr marL="73152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80160" indent="-228600">
              <a:lnSpc>
                <a:spcPct val="100000"/>
              </a:lnSpc>
              <a:buClr>
                <a:schemeClr val="accent1"/>
              </a:buClr>
              <a:buSzPct val="105000"/>
              <a:buFont typeface="Arial" panose="020B0604020202020204" pitchFamily="34" charset="0"/>
              <a:buChar char="-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Lorem ipsum dolor sit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Nulla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suscipit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 dolor id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98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B8520B-FFCA-4DA3-AAD1-7E107826E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68"/>
          <a:stretch/>
        </p:blipFill>
        <p:spPr>
          <a:xfrm>
            <a:off x="838199" y="6078070"/>
            <a:ext cx="485633" cy="534558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9546518" y="6356350"/>
            <a:ext cx="96882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3E75-641D-4751-8F60-E82412AA990B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0940142" y="6356350"/>
            <a:ext cx="413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C11F2-EB2D-4AC5-9D9D-67C01062FE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00" y="1"/>
            <a:ext cx="1885212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4" b="29456"/>
          <a:stretch/>
        </p:blipFill>
        <p:spPr>
          <a:xfrm>
            <a:off x="1748627" y="6068713"/>
            <a:ext cx="2473749" cy="5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0" r:id="rId4"/>
    <p:sldLayoutId id="2147483651" r:id="rId5"/>
    <p:sldLayoutId id="2147483653" r:id="rId6"/>
    <p:sldLayoutId id="2147483654" r:id="rId7"/>
    <p:sldLayoutId id="2147483655" r:id="rId8"/>
    <p:sldLayoutId id="2147483662" r:id="rId9"/>
    <p:sldLayoutId id="2147483663" r:id="rId10"/>
    <p:sldLayoutId id="2147483664" r:id="rId11"/>
    <p:sldLayoutId id="2147483666" r:id="rId12"/>
    <p:sldLayoutId id="2147483665" r:id="rId13"/>
    <p:sldLayoutId id="214748366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03412" y="1881510"/>
            <a:ext cx="7759686" cy="1846659"/>
          </a:xfrm>
        </p:spPr>
        <p:txBody>
          <a:bodyPr/>
          <a:lstStyle/>
          <a:p>
            <a:r>
              <a:rPr lang="en-CA" kern="4000" cap="all" spc="500" dirty="0"/>
              <a:t>Artificial </a:t>
            </a:r>
            <a:r>
              <a:rPr lang="en-CA" kern="4000" cap="all" spc="500" dirty="0" smtClean="0"/>
              <a:t/>
            </a:r>
            <a:br>
              <a:rPr lang="en-CA" kern="4000" cap="all" spc="500" dirty="0" smtClean="0"/>
            </a:br>
            <a:r>
              <a:rPr lang="en-CA" kern="4000" cap="all" spc="500" dirty="0" smtClean="0"/>
              <a:t>Intelligence</a:t>
            </a:r>
            <a:endParaRPr lang="en-US" kern="4000" cap="all" spc="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97" y="0"/>
            <a:ext cx="1911913" cy="2086540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03412" y="3752397"/>
            <a:ext cx="7368988" cy="1181862"/>
          </a:xfrm>
          <a:prstGeom prst="rect">
            <a:avLst/>
          </a:prstGeom>
          <a:noFill/>
        </p:spPr>
        <p:txBody>
          <a:bodyPr wrap="square" lIns="91440" tIns="91440" rIns="91440" bIns="9144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CA" sz="3600" b="0" dirty="0"/>
              <a:t>One Public Servant’s Approach </a:t>
            </a:r>
            <a:r>
              <a:rPr lang="en-CA" sz="3600" b="0" dirty="0" smtClean="0"/>
              <a:t/>
            </a:r>
            <a:br>
              <a:rPr lang="en-CA" sz="3600" b="0" dirty="0" smtClean="0"/>
            </a:br>
            <a:r>
              <a:rPr lang="en-CA" sz="3600" b="0" dirty="0" smtClean="0"/>
              <a:t>to </a:t>
            </a:r>
            <a:r>
              <a:rPr lang="en-CA" sz="3600" b="0" dirty="0"/>
              <a:t>Getting Started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09" y="4060463"/>
            <a:ext cx="3097821" cy="774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21" y="4934259"/>
            <a:ext cx="3356668" cy="18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If you want to move fast, go alone.  If you want to move far, go </a:t>
            </a:r>
            <a:r>
              <a:rPr lang="en-CA" dirty="0" smtClean="0"/>
              <a:t>together</a:t>
            </a:r>
            <a:endParaRPr lang="en-CA" dirty="0"/>
          </a:p>
          <a:p>
            <a:pPr lvl="1">
              <a:lnSpc>
                <a:spcPct val="150000"/>
              </a:lnSpc>
            </a:pPr>
            <a:r>
              <a:rPr lang="en-CA" dirty="0"/>
              <a:t>Understand business need – make </a:t>
            </a:r>
            <a:r>
              <a:rPr lang="en-CA" dirty="0" smtClean="0"/>
              <a:t>connections</a:t>
            </a:r>
            <a:endParaRPr lang="en-CA" dirty="0"/>
          </a:p>
          <a:p>
            <a:pPr lvl="1">
              <a:lnSpc>
                <a:spcPct val="150000"/>
              </a:lnSpc>
            </a:pPr>
            <a:r>
              <a:rPr lang="en-CA" dirty="0"/>
              <a:t>Get ideas – make </a:t>
            </a:r>
            <a:r>
              <a:rPr lang="en-CA" dirty="0" smtClean="0"/>
              <a:t>connections</a:t>
            </a:r>
            <a:endParaRPr lang="en-CA" dirty="0"/>
          </a:p>
          <a:p>
            <a:pPr lvl="1">
              <a:lnSpc>
                <a:spcPct val="150000"/>
              </a:lnSpc>
            </a:pPr>
            <a:r>
              <a:rPr lang="en-CA" dirty="0"/>
              <a:t>Overcome obstacles – make </a:t>
            </a:r>
            <a:r>
              <a:rPr lang="en-CA" dirty="0" smtClean="0"/>
              <a:t>connections</a:t>
            </a:r>
            <a:endParaRPr lang="en-CA" dirty="0"/>
          </a:p>
          <a:p>
            <a:pPr lvl="1">
              <a:lnSpc>
                <a:spcPct val="150000"/>
              </a:lnSpc>
            </a:pPr>
            <a:r>
              <a:rPr lang="en-CA" dirty="0"/>
              <a:t>Scale up - make connections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828906"/>
            <a:ext cx="6037729" cy="738664"/>
          </a:xfrm>
        </p:spPr>
        <p:txBody>
          <a:bodyPr/>
          <a:lstStyle/>
          <a:p>
            <a:pPr algn="r"/>
            <a:r>
              <a:rPr lang="en-CA" sz="4000" dirty="0" smtClean="0"/>
              <a:t>   It’s </a:t>
            </a:r>
            <a:r>
              <a:rPr lang="en-CA" sz="4000" dirty="0"/>
              <a:t>about the </a:t>
            </a:r>
            <a:r>
              <a:rPr lang="en-CA" sz="4000" dirty="0" smtClean="0"/>
              <a:t>People</a:t>
            </a:r>
            <a:r>
              <a:rPr lang="en-CA" sz="4000" dirty="0"/>
              <a:t>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251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728" y="4359516"/>
            <a:ext cx="5280214" cy="727711"/>
          </a:xfrm>
        </p:spPr>
        <p:txBody>
          <a:bodyPr/>
          <a:lstStyle/>
          <a:p>
            <a:r>
              <a:rPr lang="en-US" cap="none" dirty="0" smtClean="0"/>
              <a:t>Director, Health Canada</a:t>
            </a:r>
            <a:endParaRPr lang="en-US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09036"/>
            <a:ext cx="5163671" cy="10058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Hieu Vu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9" t="3753" r="-11509" b="4728"/>
          <a:stretch/>
        </p:blipFill>
        <p:spPr bwMode="auto">
          <a:xfrm rot="5400000">
            <a:off x="6810478" y="2323322"/>
            <a:ext cx="5394976" cy="277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4753" y="2364534"/>
            <a:ext cx="7512424" cy="2090737"/>
          </a:xfrm>
        </p:spPr>
        <p:txBody>
          <a:bodyPr/>
          <a:lstStyle/>
          <a:p>
            <a:r>
              <a:rPr lang="en-CA" sz="4400" dirty="0"/>
              <a:t>Use disruptive technologies to make public service more efficient and effective</a:t>
            </a:r>
          </a:p>
          <a:p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" y="1416934"/>
            <a:ext cx="3818964" cy="731520"/>
          </a:xfrm>
        </p:spPr>
        <p:txBody>
          <a:bodyPr/>
          <a:lstStyle/>
          <a:p>
            <a:pPr algn="r"/>
            <a:r>
              <a:rPr lang="en-US" sz="4400" b="1" cap="all" dirty="0"/>
              <a:t>Think Big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4753" y="2364534"/>
            <a:ext cx="7512424" cy="2090737"/>
          </a:xfrm>
        </p:spPr>
        <p:txBody>
          <a:bodyPr/>
          <a:lstStyle/>
          <a:p>
            <a:r>
              <a:rPr lang="en-CA" sz="4400" dirty="0"/>
              <a:t>AI to measure effectiveness of our risk communications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" y="1416934"/>
            <a:ext cx="4908175" cy="73152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 cap="all" dirty="0" smtClean="0"/>
              <a:t>START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24753" y="2364534"/>
            <a:ext cx="10538012" cy="2090737"/>
          </a:xfrm>
        </p:spPr>
        <p:txBody>
          <a:bodyPr/>
          <a:lstStyle/>
          <a:p>
            <a:pPr marL="571500" indent="-571500">
              <a:buSzPct val="80000"/>
              <a:buFont typeface="Wingdings" panose="05000000000000000000" pitchFamily="2" charset="2"/>
              <a:buChar char="§"/>
            </a:pPr>
            <a:r>
              <a:rPr lang="en-CA" sz="4000" dirty="0"/>
              <a:t>AI to supplement our consultations and public opinion research</a:t>
            </a:r>
          </a:p>
          <a:p>
            <a:pPr marL="571500" indent="-571500">
              <a:buSzPct val="80000"/>
              <a:buFont typeface="Wingdings" panose="05000000000000000000" pitchFamily="2" charset="2"/>
              <a:buChar char="§"/>
            </a:pPr>
            <a:r>
              <a:rPr lang="en-CA" sz="4000" dirty="0"/>
              <a:t>AI to inform our openness and transparency strategy</a:t>
            </a:r>
          </a:p>
          <a:p>
            <a:pPr marL="571500" indent="-571500">
              <a:buSzPct val="80000"/>
              <a:buFont typeface="Wingdings" panose="05000000000000000000" pitchFamily="2" charset="2"/>
              <a:buChar char="§"/>
            </a:pPr>
            <a:r>
              <a:rPr lang="en-CA" sz="4000" dirty="0"/>
              <a:t>Robotic Process Automation to free up staff time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" y="1416934"/>
            <a:ext cx="4800599" cy="73152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91440" rIns="91440" bIns="9144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4400" b="1" cap="all" dirty="0" smtClean="0"/>
              <a:t>MOVE FAST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4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Start with a business need, not a new technology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Easier to get buy-in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Easier to get money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Fixing a problem will give you more credibility to experiment elsewhere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828906"/>
            <a:ext cx="9964272" cy="738664"/>
          </a:xfrm>
        </p:spPr>
        <p:txBody>
          <a:bodyPr/>
          <a:lstStyle/>
          <a:p>
            <a:pPr algn="r"/>
            <a:r>
              <a:rPr lang="en-CA" sz="4000" dirty="0"/>
              <a:t>Don’t start with Bright Shiny </a:t>
            </a:r>
            <a:r>
              <a:rPr lang="en-CA" sz="4000" dirty="0" smtClean="0"/>
              <a:t>Objects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07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Good ideas can come from anywhere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CA" dirty="0"/>
              <a:t>Talk to presenters, consultants, each other, anyone to get ideas</a:t>
            </a:r>
          </a:p>
          <a:p>
            <a:pPr lvl="2"/>
            <a:endParaRPr lang="en-CA" dirty="0"/>
          </a:p>
          <a:p>
            <a:pPr lvl="2"/>
            <a:r>
              <a:rPr lang="en-CA" dirty="0"/>
              <a:t>PPF – Social Media Analytics, Robotic Process Automation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Become Tinder for problems and solutions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Stay connected to other innovators to help overcome </a:t>
            </a:r>
            <a:r>
              <a:rPr lang="en-CA" dirty="0" smtClean="0"/>
              <a:t>obstacles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828906"/>
            <a:ext cx="3899647" cy="738664"/>
          </a:xfrm>
        </p:spPr>
        <p:txBody>
          <a:bodyPr/>
          <a:lstStyle/>
          <a:p>
            <a:pPr algn="r"/>
            <a:r>
              <a:rPr lang="en-CA" sz="4000" dirty="0"/>
              <a:t>Any ideas?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2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Business owner </a:t>
            </a:r>
            <a:r>
              <a:rPr lang="en-CA" dirty="0" smtClean="0"/>
              <a:t>buy-in</a:t>
            </a:r>
            <a:endParaRPr lang="en-CA" dirty="0"/>
          </a:p>
          <a:p>
            <a:r>
              <a:rPr lang="en-CA" dirty="0" smtClean="0"/>
              <a:t>Procurement</a:t>
            </a:r>
            <a:endParaRPr lang="en-CA" dirty="0"/>
          </a:p>
          <a:p>
            <a:r>
              <a:rPr lang="en-CA" dirty="0"/>
              <a:t>IT / Security</a:t>
            </a:r>
          </a:p>
          <a:p>
            <a:pPr lvl="1"/>
            <a:r>
              <a:rPr lang="en-CA" dirty="0"/>
              <a:t>AI as a service </a:t>
            </a:r>
            <a:r>
              <a:rPr lang="en-CA" dirty="0" smtClean="0"/>
              <a:t>first</a:t>
            </a:r>
            <a:endParaRPr lang="en-CA" dirty="0"/>
          </a:p>
          <a:p>
            <a:r>
              <a:rPr lang="en-CA" dirty="0"/>
              <a:t>Privacy</a:t>
            </a:r>
          </a:p>
          <a:p>
            <a:pPr lvl="1"/>
            <a:r>
              <a:rPr lang="en-CA" dirty="0"/>
              <a:t>Analyze public data first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828906"/>
            <a:ext cx="6642847" cy="738664"/>
          </a:xfrm>
        </p:spPr>
        <p:txBody>
          <a:bodyPr/>
          <a:lstStyle/>
          <a:p>
            <a:pPr algn="r"/>
            <a:r>
              <a:rPr lang="en-CA" sz="4000" dirty="0"/>
              <a:t>Overcoming Obstacles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60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Have a scale up plan </a:t>
            </a:r>
          </a:p>
          <a:p>
            <a:pPr lvl="1"/>
            <a:r>
              <a:rPr lang="en-CA" dirty="0"/>
              <a:t>Business Needs – Unique or </a:t>
            </a:r>
            <a:r>
              <a:rPr lang="en-CA" dirty="0" smtClean="0"/>
              <a:t>generalizable</a:t>
            </a:r>
            <a:endParaRPr lang="en-CA" dirty="0"/>
          </a:p>
          <a:p>
            <a:pPr lvl="1"/>
            <a:r>
              <a:rPr lang="en-CA" dirty="0"/>
              <a:t>Procurement</a:t>
            </a:r>
          </a:p>
          <a:p>
            <a:pPr lvl="2"/>
            <a:r>
              <a:rPr lang="en-CA" dirty="0"/>
              <a:t>Under $25K sole source for proof of concept</a:t>
            </a:r>
          </a:p>
          <a:p>
            <a:pPr lvl="2"/>
            <a:r>
              <a:rPr lang="en-CA" dirty="0"/>
              <a:t>Departmental RFPs</a:t>
            </a:r>
          </a:p>
          <a:p>
            <a:pPr lvl="2"/>
            <a:r>
              <a:rPr lang="en-CA" dirty="0"/>
              <a:t>Working with PCO Innovation Hub, TBS, PSPC to look at agile </a:t>
            </a:r>
            <a:r>
              <a:rPr lang="en-CA" dirty="0" smtClean="0"/>
              <a:t>procurement</a:t>
            </a:r>
            <a:endParaRPr lang="en-CA" dirty="0"/>
          </a:p>
          <a:p>
            <a:pPr lvl="1"/>
            <a:r>
              <a:rPr lang="en-CA" dirty="0"/>
              <a:t>Staff</a:t>
            </a:r>
          </a:p>
          <a:p>
            <a:pPr lvl="2"/>
            <a:r>
              <a:rPr lang="en-CA" dirty="0"/>
              <a:t>Involve the experts in your organization</a:t>
            </a:r>
          </a:p>
          <a:p>
            <a:pPr lvl="2"/>
            <a:r>
              <a:rPr lang="en-CA" dirty="0"/>
              <a:t>Learn by doing</a:t>
            </a:r>
          </a:p>
          <a:p>
            <a:pPr lvl="2"/>
            <a:r>
              <a:rPr lang="en-CA" dirty="0"/>
              <a:t>Absorb knowledge from consultants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828906"/>
            <a:ext cx="5204013" cy="738664"/>
          </a:xfrm>
        </p:spPr>
        <p:txBody>
          <a:bodyPr/>
          <a:lstStyle/>
          <a:p>
            <a:pPr algn="r"/>
            <a:r>
              <a:rPr lang="en-CA" sz="4000" dirty="0"/>
              <a:t>Crawl, Walk, Run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71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F Master Slide Deck">
  <a:themeElements>
    <a:clrScheme name="PPF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B6DD"/>
      </a:accent1>
      <a:accent2>
        <a:srgbClr val="FDDB45"/>
      </a:accent2>
      <a:accent3>
        <a:srgbClr val="D8D8D8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PPF_Generic_Deck" id="{93ECC037-848A-4AC0-8440-6E07AB2FA9F1}" vid="{374DEFD5-9D98-416D-86D1-FE3F913E9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NEW_PPF_Generic_Deck</Template>
  <TotalTime>204</TotalTime>
  <Words>262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Open Sans</vt:lpstr>
      <vt:lpstr>Calibri</vt:lpstr>
      <vt:lpstr>Arial</vt:lpstr>
      <vt:lpstr>Wingdings</vt:lpstr>
      <vt:lpstr>PPF Master Slide Deck</vt:lpstr>
      <vt:lpstr>Artificial  Intelligence</vt:lpstr>
      <vt:lpstr>Director, Health Canada</vt:lpstr>
      <vt:lpstr>PowerPoint Presentation</vt:lpstr>
      <vt:lpstr>PowerPoint Presentation</vt:lpstr>
      <vt:lpstr>PowerPoint Presentation</vt:lpstr>
      <vt:lpstr>Don’t start with Bright Shiny Objects </vt:lpstr>
      <vt:lpstr>Any ideas?</vt:lpstr>
      <vt:lpstr>Overcoming Obstacles</vt:lpstr>
      <vt:lpstr>Crawl, Walk, Run</vt:lpstr>
      <vt:lpstr>   It’s about the People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Naushin Ahmed</dc:creator>
  <cp:lastModifiedBy>Zac Delong</cp:lastModifiedBy>
  <cp:revision>33</cp:revision>
  <dcterms:created xsi:type="dcterms:W3CDTF">2018-05-23T15:22:54Z</dcterms:created>
  <dcterms:modified xsi:type="dcterms:W3CDTF">2018-05-28T20:18:55Z</dcterms:modified>
</cp:coreProperties>
</file>