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59" r:id="rId4"/>
    <p:sldId id="265" r:id="rId5"/>
    <p:sldId id="261" r:id="rId6"/>
    <p:sldId id="266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1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25920-00F0-43A7-8883-D2FDC5100C8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5275-8E13-4F39-8A27-21B0FBEE5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C787-27E8-4A73-87CA-909273A1985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3E69-2ED8-4AE9-B5C0-1C5FA068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8377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578787"/>
            <a:ext cx="9301844" cy="1846659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41372" y="3922039"/>
            <a:ext cx="4517117" cy="794064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533716"/>
            <a:ext cx="94837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, DD-MM-YYYY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2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yellow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791325" y="1167391"/>
            <a:ext cx="4204607" cy="4114800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YELLOW BOX</a:t>
            </a:r>
          </a:p>
          <a:p>
            <a:pPr lvl="0"/>
            <a:r>
              <a:rPr lang="en-US" dirty="0" smtClean="0"/>
              <a:t>To emphasize something important. </a:t>
            </a:r>
          </a:p>
          <a:p>
            <a:pPr lvl="0"/>
            <a:r>
              <a:rPr lang="en-US" dirty="0" smtClean="0"/>
              <a:t>Box will resize to content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67391"/>
            <a:ext cx="5433646" cy="411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20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48621" y="1825625"/>
            <a:ext cx="5017964" cy="41179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894385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048621" y="5591175"/>
            <a:ext cx="2837471" cy="70411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3385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89408" y="1815639"/>
            <a:ext cx="2989871" cy="208988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079279" y="1825624"/>
            <a:ext cx="1987306" cy="210111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075252" y="4132759"/>
            <a:ext cx="2989871" cy="208988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7946" y="4136610"/>
            <a:ext cx="1987306" cy="210111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894385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8377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70" y="4308539"/>
            <a:ext cx="9301844" cy="794064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3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2940425" cy="627864"/>
          </a:xfrm>
          <a:prstGeom prst="rect">
            <a:avLst/>
          </a:prstGeom>
          <a:noFill/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38199" y="4262718"/>
            <a:ext cx="7620000" cy="823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9785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5318"/>
          </a:xfrm>
          <a:prstGeom prst="rect">
            <a:avLst/>
          </a:prstGeom>
        </p:spPr>
        <p:txBody>
          <a:bodyPr/>
          <a:lstStyle>
            <a:lvl1pPr marL="228600" indent="-36576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List with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8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" y="5649686"/>
            <a:ext cx="1273629" cy="107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22487"/>
            <a:ext cx="8664575" cy="209073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942253" y="4562123"/>
            <a:ext cx="4517117" cy="738664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8056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45812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34743" y="1681163"/>
            <a:ext cx="456655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2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655601"/>
            <a:ext cx="4582886" cy="3255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818414" y="2655601"/>
            <a:ext cx="4582886" cy="3255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8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563100" cy="4085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Phasellus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quam. Maecenas vitae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venenatis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Integer non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potenti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dictum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varius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porttitor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nisi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dui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turpis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porta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rutrum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tortor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vehicula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nisl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2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843472" y="1825625"/>
            <a:ext cx="3486150" cy="3784626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lang="en-US" sz="2800" b="1" i="0" baseline="0" smtClean="0">
                <a:effectLst/>
              </a:defRPr>
            </a:lvl1pPr>
          </a:lstStyle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“Beautiful quote box outlined in yellow.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This box will resize depending on the amount 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of text you put in it.”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515100" cy="4085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9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lue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791325" y="1167391"/>
            <a:ext cx="4204607" cy="4114800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BLUE BOX</a:t>
            </a:r>
          </a:p>
          <a:p>
            <a:pPr lvl="0"/>
            <a:r>
              <a:rPr lang="en-US" dirty="0" smtClean="0"/>
              <a:t>To emphasize something important. </a:t>
            </a:r>
          </a:p>
          <a:p>
            <a:pPr lvl="0"/>
            <a:r>
              <a:rPr lang="en-US" dirty="0" smtClean="0"/>
              <a:t>Box will resize to content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67391"/>
            <a:ext cx="5433646" cy="411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89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B8520B-FFCA-4DA3-AAD1-7E107826E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68"/>
          <a:stretch/>
        </p:blipFill>
        <p:spPr>
          <a:xfrm>
            <a:off x="838199" y="5920154"/>
            <a:ext cx="629096" cy="69247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9546518" y="6356350"/>
            <a:ext cx="96882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3E75-641D-4751-8F60-E82412AA990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940142" y="6356350"/>
            <a:ext cx="413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11F2-EB2D-4AC5-9D9D-67C01062FE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00" y="1"/>
            <a:ext cx="188521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0" r:id="rId4"/>
    <p:sldLayoutId id="2147483651" r:id="rId5"/>
    <p:sldLayoutId id="2147483653" r:id="rId6"/>
    <p:sldLayoutId id="2147483654" r:id="rId7"/>
    <p:sldLayoutId id="2147483655" r:id="rId8"/>
    <p:sldLayoutId id="2147483662" r:id="rId9"/>
    <p:sldLayoutId id="2147483663" r:id="rId10"/>
    <p:sldLayoutId id="2147483664" r:id="rId11"/>
    <p:sldLayoutId id="2147483666" r:id="rId12"/>
    <p:sldLayoutId id="2147483665" r:id="rId13"/>
    <p:sldLayoutId id="214748366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3753" y="1778696"/>
            <a:ext cx="9301844" cy="1403461"/>
          </a:xfrm>
        </p:spPr>
        <p:txBody>
          <a:bodyPr/>
          <a:lstStyle/>
          <a:p>
            <a:r>
              <a:rPr lang="en-CA" sz="4400" dirty="0" smtClean="0"/>
              <a:t>[PITCH TITLE]</a:t>
            </a:r>
            <a:r>
              <a:rPr lang="en-CA" sz="4400" dirty="0"/>
              <a:t/>
            </a:r>
            <a:br>
              <a:rPr lang="en-CA" sz="4400" dirty="0"/>
            </a:b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43753" y="3495647"/>
            <a:ext cx="9483725" cy="576263"/>
          </a:xfrm>
        </p:spPr>
        <p:txBody>
          <a:bodyPr/>
          <a:lstStyle/>
          <a:p>
            <a:r>
              <a:rPr lang="en-US" dirty="0" smtClean="0"/>
              <a:t>Innovation Centre at Bayview Yards, Ottawa</a:t>
            </a:r>
          </a:p>
          <a:p>
            <a:r>
              <a:rPr lang="en-US" dirty="0" smtClean="0"/>
              <a:t>June 1, 2018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97" y="0"/>
            <a:ext cx="1911913" cy="2086540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43753" y="2660653"/>
            <a:ext cx="9301844" cy="683264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3600" b="0" dirty="0" smtClean="0"/>
              <a:t>[One-line description]</a:t>
            </a:r>
            <a:endParaRPr lang="en-CA" sz="36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5338950"/>
            <a:ext cx="3975745" cy="9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While should you care?</a:t>
            </a:r>
          </a:p>
          <a:p>
            <a:pPr marL="0" indent="0">
              <a:buNone/>
            </a:pPr>
            <a:r>
              <a:rPr lang="en-US" dirty="0"/>
              <a:t>- Mass industrial manufacturing</a:t>
            </a:r>
          </a:p>
          <a:p>
            <a:pPr marL="0" indent="0">
              <a:buNone/>
            </a:pPr>
            <a:r>
              <a:rPr lang="en-US" dirty="0"/>
              <a:t>- Globalization</a:t>
            </a:r>
          </a:p>
          <a:p>
            <a:pPr marL="0" indent="0">
              <a:buNone/>
            </a:pPr>
            <a:r>
              <a:rPr lang="en-US" dirty="0"/>
              <a:t>- Manufacturing coming back to patient bedsides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Gotta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basement, </a:t>
            </a:r>
            <a:r>
              <a:rPr lang="en-US" dirty="0" err="1" smtClean="0"/>
              <a:t>Gotta</a:t>
            </a:r>
            <a:r>
              <a:rPr lang="en-US" dirty="0" smtClean="0"/>
              <a:t> a 3D printer, </a:t>
            </a:r>
            <a:r>
              <a:rPr lang="en-US" dirty="0" err="1" smtClean="0"/>
              <a:t>Gotta</a:t>
            </a:r>
            <a:r>
              <a:rPr lang="en-US" dirty="0" smtClean="0"/>
              <a:t> an Email Account: </a:t>
            </a:r>
            <a:r>
              <a:rPr lang="en-US" dirty="0" err="1" smtClean="0"/>
              <a:t>Youꞌre</a:t>
            </a:r>
            <a:r>
              <a:rPr lang="en-US" dirty="0" smtClean="0"/>
              <a:t> in business? 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Paradigm Shift: </a:t>
            </a:r>
          </a:p>
          <a:p>
            <a:pPr lvl="1"/>
            <a:r>
              <a:rPr lang="en-US" dirty="0" smtClean="0"/>
              <a:t>3D printing allows for more specific point of care </a:t>
            </a:r>
          </a:p>
          <a:p>
            <a:pPr lvl="1"/>
            <a:r>
              <a:rPr lang="en-US" dirty="0" smtClean="0"/>
              <a:t>The spectrum between mix of care and fabrication becomes more blended</a:t>
            </a:r>
          </a:p>
          <a:p>
            <a:pPr lvl="1"/>
            <a:r>
              <a:rPr lang="en-US" dirty="0" smtClean="0"/>
              <a:t>Democratization of production processes </a:t>
            </a:r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What do we regulate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Materials, Products, Software, Data, Practitioners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[PROBLEM/OPPORTUNITY]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365760">
              <a:spcBef>
                <a:spcPts val="1000"/>
              </a:spcBef>
              <a:buSzPct val="103000"/>
              <a:buFont typeface="Wingdings" panose="05000000000000000000" pitchFamily="2" charset="2"/>
              <a:buChar char="§"/>
            </a:pPr>
            <a:r>
              <a:rPr lang="en-US" sz="2600" dirty="0"/>
              <a:t>Rethinking both basic regulator rules </a:t>
            </a:r>
            <a:r>
              <a:rPr lang="en-US" sz="2600" b="1" dirty="0"/>
              <a:t>and</a:t>
            </a:r>
            <a:r>
              <a:rPr lang="en-US" sz="2600" dirty="0"/>
              <a:t> how you show </a:t>
            </a:r>
            <a:r>
              <a:rPr lang="en-US" sz="2600" dirty="0" smtClean="0"/>
              <a:t>compliance; put the framework in place.</a:t>
            </a:r>
            <a:endParaRPr lang="en-US" sz="2600" dirty="0"/>
          </a:p>
          <a:p>
            <a:r>
              <a:rPr lang="en-US" sz="2600" dirty="0"/>
              <a:t>For 3D printing, traditional regulation will be ineffective:</a:t>
            </a:r>
          </a:p>
          <a:p>
            <a:pPr lvl="2"/>
            <a:r>
              <a:rPr lang="en-US" sz="2600" dirty="0"/>
              <a:t>at product, at prohibition, at license</a:t>
            </a:r>
          </a:p>
          <a:p>
            <a:r>
              <a:rPr lang="en-US" dirty="0"/>
              <a:t>We have risks, potential oversight gaps are unknown</a:t>
            </a:r>
          </a:p>
          <a:p>
            <a:endParaRPr lang="en-US" dirty="0" smtClean="0"/>
          </a:p>
          <a:p>
            <a:r>
              <a:rPr lang="en-US" dirty="0" smtClean="0"/>
              <a:t>Hypothesis: How </a:t>
            </a:r>
            <a:r>
              <a:rPr lang="en-US" dirty="0"/>
              <a:t>Might AI and Big Data support new understanding of </a:t>
            </a:r>
            <a:r>
              <a:rPr lang="en-US" dirty="0" smtClean="0"/>
              <a:t>post-market </a:t>
            </a:r>
            <a:r>
              <a:rPr lang="en-US" dirty="0"/>
              <a:t>monitoring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[SOLUTION]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Making It Happen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7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Mapping to see whether there are oversights and where those oversights may be</a:t>
            </a:r>
          </a:p>
          <a:p>
            <a:r>
              <a:rPr lang="en-US" dirty="0" smtClean="0"/>
              <a:t>[Describe the steps with as much detail as possible:</a:t>
            </a:r>
          </a:p>
          <a:p>
            <a:pPr lvl="1"/>
            <a:r>
              <a:rPr lang="en-US" dirty="0" smtClean="0"/>
              <a:t>Device producers, sellers, practitioners What skillsets are needed?</a:t>
            </a:r>
          </a:p>
          <a:p>
            <a:pPr lvl="1"/>
            <a:r>
              <a:rPr lang="en-US" dirty="0" smtClean="0"/>
              <a:t>Which departments/decision makers need to be engaged?</a:t>
            </a:r>
          </a:p>
          <a:p>
            <a:pPr lvl="1"/>
            <a:r>
              <a:rPr lang="en-US" dirty="0" smtClean="0"/>
              <a:t>Does the project start small, with the ability to scale up?</a:t>
            </a:r>
          </a:p>
          <a:p>
            <a:pPr lvl="1"/>
            <a:r>
              <a:rPr lang="en-US" dirty="0" smtClean="0"/>
              <a:t>Which citizens/groups need to be consulted?]</a:t>
            </a:r>
          </a:p>
          <a:p>
            <a:r>
              <a:rPr lang="en-US" dirty="0" smtClean="0"/>
              <a:t>[E.g., see slide 5 of sample deck (p. 13)]</a:t>
            </a:r>
          </a:p>
          <a:p>
            <a:r>
              <a:rPr lang="en-US" dirty="0" smtClean="0"/>
              <a:t>Co-</a:t>
            </a:r>
            <a:r>
              <a:rPr lang="en-US" dirty="0" err="1" smtClean="0"/>
              <a:t>Devenlopment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[What do you need to make this proposal happen?]</a:t>
            </a:r>
          </a:p>
          <a:p>
            <a:r>
              <a:rPr lang="en-US" dirty="0"/>
              <a:t>[</a:t>
            </a:r>
            <a:r>
              <a:rPr lang="en-US" dirty="0" smtClean="0"/>
              <a:t>Try to sell each point in the ask: </a:t>
            </a:r>
          </a:p>
          <a:p>
            <a:pPr lvl="1"/>
            <a:r>
              <a:rPr lang="en-US" dirty="0" smtClean="0"/>
              <a:t>Reiterate the problem/opportunity</a:t>
            </a:r>
          </a:p>
          <a:p>
            <a:pPr lvl="1"/>
            <a:r>
              <a:rPr lang="en-US" dirty="0" smtClean="0"/>
              <a:t>Connect each ask to the needs of the decision makers:</a:t>
            </a:r>
          </a:p>
          <a:p>
            <a:pPr lvl="2"/>
            <a:r>
              <a:rPr lang="en-US" dirty="0" smtClean="0"/>
              <a:t>Their mandates</a:t>
            </a:r>
            <a:endParaRPr lang="en-US" dirty="0"/>
          </a:p>
          <a:p>
            <a:pPr lvl="2"/>
            <a:r>
              <a:rPr lang="en-US" dirty="0" smtClean="0"/>
              <a:t>Public perception of the project</a:t>
            </a:r>
          </a:p>
          <a:p>
            <a:pPr lvl="2"/>
            <a:r>
              <a:rPr lang="en-US" dirty="0" smtClean="0"/>
              <a:t>Explain how the proposal aligns with other priorities (and why the proposal is a sufficiently high priority to act on now) </a:t>
            </a:r>
          </a:p>
          <a:p>
            <a:r>
              <a:rPr lang="en-US" dirty="0" smtClean="0"/>
              <a:t>[E.g., see slide 6 of sample deck (p. 14)]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F Master Slide Deck">
  <a:themeElements>
    <a:clrScheme name="PPF Bran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B6DD"/>
      </a:accent1>
      <a:accent2>
        <a:srgbClr val="FDDB45"/>
      </a:accent2>
      <a:accent3>
        <a:srgbClr val="D8D8D8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PPF_Generic_Deck" id="{93ECC037-848A-4AC0-8440-6E07AB2FA9F1}" vid="{374DEFD5-9D98-416D-86D1-FE3F913E9C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Generic_Deck_Pitch_Keeping Up With the Speed of Disruption</Template>
  <TotalTime>1148</TotalTime>
  <Words>314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Wingdings</vt:lpstr>
      <vt:lpstr>Open Sans</vt:lpstr>
      <vt:lpstr>PPF Master Slide Deck</vt:lpstr>
      <vt:lpstr>[PITCH TITLE] </vt:lpstr>
      <vt:lpstr>The Pitch</vt:lpstr>
      <vt:lpstr>[PROBLEM/OPPORTUNITY]</vt:lpstr>
      <vt:lpstr>[SOLUTION]</vt:lpstr>
      <vt:lpstr>PowerPoint Presentation</vt:lpstr>
      <vt:lpstr>The Process</vt:lpstr>
      <vt:lpstr>The 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</dc:title>
  <dc:creator>Zac Delong</dc:creator>
  <cp:lastModifiedBy>Zac Delong</cp:lastModifiedBy>
  <cp:revision>14</cp:revision>
  <dcterms:created xsi:type="dcterms:W3CDTF">2018-05-30T19:48:05Z</dcterms:created>
  <dcterms:modified xsi:type="dcterms:W3CDTF">2018-06-04T14:37:29Z</dcterms:modified>
</cp:coreProperties>
</file>