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28"/>
  </p:notesMasterIdLst>
  <p:sldIdLst>
    <p:sldId id="256" r:id="rId2"/>
    <p:sldId id="257" r:id="rId3"/>
    <p:sldId id="296" r:id="rId4"/>
    <p:sldId id="317" r:id="rId5"/>
    <p:sldId id="290" r:id="rId6"/>
    <p:sldId id="280" r:id="rId7"/>
    <p:sldId id="284" r:id="rId8"/>
    <p:sldId id="298" r:id="rId9"/>
    <p:sldId id="308" r:id="rId10"/>
    <p:sldId id="324" r:id="rId11"/>
    <p:sldId id="325" r:id="rId12"/>
    <p:sldId id="304" r:id="rId13"/>
    <p:sldId id="300" r:id="rId14"/>
    <p:sldId id="312" r:id="rId15"/>
    <p:sldId id="314" r:id="rId16"/>
    <p:sldId id="315" r:id="rId17"/>
    <p:sldId id="321" r:id="rId18"/>
    <p:sldId id="285" r:id="rId19"/>
    <p:sldId id="323" r:id="rId20"/>
    <p:sldId id="311" r:id="rId21"/>
    <p:sldId id="295" r:id="rId22"/>
    <p:sldId id="318" r:id="rId23"/>
    <p:sldId id="266" r:id="rId24"/>
    <p:sldId id="319" r:id="rId25"/>
    <p:sldId id="294" r:id="rId26"/>
    <p:sldId id="297" r:id="rId27"/>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4">
          <p15:clr>
            <a:srgbClr val="A4A3A4"/>
          </p15:clr>
        </p15:guide>
        <p15:guide id="2" orient="horz" pos="3952">
          <p15:clr>
            <a:srgbClr val="A4A3A4"/>
          </p15:clr>
        </p15:guide>
        <p15:guide id="3" orient="horz" pos="4064">
          <p15:clr>
            <a:srgbClr val="A4A3A4"/>
          </p15:clr>
        </p15:guide>
        <p15:guide id="4" orient="horz" pos="3743">
          <p15:clr>
            <a:srgbClr val="A4A3A4"/>
          </p15:clr>
        </p15:guide>
        <p15:guide id="5" orient="horz" pos="3088">
          <p15:clr>
            <a:srgbClr val="A4A3A4"/>
          </p15:clr>
        </p15:guide>
        <p15:guide id="6" orient="horz" pos="2474">
          <p15:clr>
            <a:srgbClr val="A4A3A4"/>
          </p15:clr>
        </p15:guide>
        <p15:guide id="7" orient="horz" pos="2108">
          <p15:clr>
            <a:srgbClr val="A4A3A4"/>
          </p15:clr>
        </p15:guide>
        <p15:guide id="8" pos="2878">
          <p15:clr>
            <a:srgbClr val="A4A3A4"/>
          </p15:clr>
        </p15:guide>
        <p15:guide id="9" pos="288">
          <p15:clr>
            <a:srgbClr val="A4A3A4"/>
          </p15:clr>
        </p15:guide>
        <p15:guide id="10" pos="5469">
          <p15:clr>
            <a:srgbClr val="A4A3A4"/>
          </p15:clr>
        </p15:guide>
        <p15:guide id="11" pos="4160">
          <p15:clr>
            <a:srgbClr val="A4A3A4"/>
          </p15:clr>
        </p15:guide>
        <p15:guide id="12" pos="1072">
          <p15:clr>
            <a:srgbClr val="A4A3A4"/>
          </p15:clr>
        </p15:guide>
        <p15:guide id="13" pos="1210">
          <p15:clr>
            <a:srgbClr val="A4A3A4"/>
          </p15:clr>
        </p15:guide>
        <p15:guide id="14" pos="4211">
          <p15:clr>
            <a:srgbClr val="A4A3A4"/>
          </p15:clr>
        </p15:guide>
        <p15:guide id="15" orient="horz" pos="3519">
          <p15:clr>
            <a:srgbClr val="A4A3A4"/>
          </p15:clr>
        </p15:guide>
        <p15:guide id="16" orient="horz" pos="2368">
          <p15:clr>
            <a:srgbClr val="A4A3A4"/>
          </p15:clr>
        </p15:guide>
        <p15:guide id="17" orient="horz" pos="2115">
          <p15:clr>
            <a:srgbClr val="A4A3A4"/>
          </p15:clr>
        </p15:guide>
        <p15:guide id="18" pos="3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02D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220" autoAdjust="0"/>
    <p:restoredTop sz="95833" autoAdjust="0"/>
  </p:normalViewPr>
  <p:slideViewPr>
    <p:cSldViewPr snapToGrid="0" snapToObjects="1">
      <p:cViewPr varScale="1">
        <p:scale>
          <a:sx n="112" d="100"/>
          <a:sy n="112" d="100"/>
        </p:scale>
        <p:origin x="1896" y="192"/>
      </p:cViewPr>
      <p:guideLst>
        <p:guide orient="horz" pos="1184"/>
        <p:guide orient="horz" pos="3952"/>
        <p:guide orient="horz" pos="4064"/>
        <p:guide orient="horz" pos="3743"/>
        <p:guide orient="horz" pos="3088"/>
        <p:guide orient="horz" pos="2474"/>
        <p:guide orient="horz" pos="2108"/>
        <p:guide pos="2878"/>
        <p:guide pos="288"/>
        <p:guide pos="5469"/>
        <p:guide pos="4160"/>
        <p:guide pos="1072"/>
        <p:guide pos="1210"/>
        <p:guide pos="4211"/>
        <p:guide orient="horz" pos="3519"/>
        <p:guide orient="horz" pos="2368"/>
        <p:guide orient="horz" pos="2115"/>
        <p:guide pos="324"/>
      </p:guideLst>
    </p:cSldViewPr>
  </p:slideViewPr>
  <p:outlineViewPr>
    <p:cViewPr>
      <p:scale>
        <a:sx n="33" d="100"/>
        <a:sy n="33" d="100"/>
      </p:scale>
      <p:origin x="0" y="201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7"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1B60C96-5058-4BE6-B314-8F4F66006B44}" type="datetimeFigureOut">
              <a:rPr lang="en-US" smtClean="0"/>
              <a:t>3/2/18</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6B4E144-4CEA-4B46-BD97-2071F09E6227}" type="slidenum">
              <a:rPr lang="en-US" smtClean="0"/>
              <a:t>‹#›</a:t>
            </a:fld>
            <a:endParaRPr lang="en-US"/>
          </a:p>
        </p:txBody>
      </p:sp>
    </p:spTree>
    <p:extLst>
      <p:ext uri="{BB962C8B-B14F-4D97-AF65-F5344CB8AC3E}">
        <p14:creationId xmlns:p14="http://schemas.microsoft.com/office/powerpoint/2010/main" val="16398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FA608E-C3D3-462A-90DB-81C9604B50AD}" type="slidenum">
              <a:rPr lang="en-US" smtClean="0"/>
              <a:t>1</a:t>
            </a:fld>
            <a:endParaRPr lang="en-US"/>
          </a:p>
        </p:txBody>
      </p:sp>
    </p:spTree>
    <p:extLst>
      <p:ext uri="{BB962C8B-B14F-4D97-AF65-F5344CB8AC3E}">
        <p14:creationId xmlns:p14="http://schemas.microsoft.com/office/powerpoint/2010/main" val="353986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Has been renewed twice in 2008 and 2014</a:t>
            </a:r>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13</a:t>
            </a:fld>
            <a:endParaRPr lang="en-US"/>
          </a:p>
        </p:txBody>
      </p:sp>
    </p:spTree>
    <p:extLst>
      <p:ext uri="{BB962C8B-B14F-4D97-AF65-F5344CB8AC3E}">
        <p14:creationId xmlns:p14="http://schemas.microsoft.com/office/powerpoint/2010/main" val="972377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work from Raquel </a:t>
            </a:r>
            <a:r>
              <a:rPr lang="en-US" dirty="0" err="1" smtClean="0"/>
              <a:t>Urtasun</a:t>
            </a:r>
            <a:r>
              <a:rPr lang="en-US" baseline="0" dirty="0" smtClean="0"/>
              <a:t> at the University of Toronto and Vector Institute and also now leading Uber’s research lab in Toronto.</a:t>
            </a:r>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14</a:t>
            </a:fld>
            <a:endParaRPr lang="en-US"/>
          </a:p>
        </p:txBody>
      </p:sp>
    </p:spTree>
    <p:extLst>
      <p:ext uri="{BB962C8B-B14F-4D97-AF65-F5344CB8AC3E}">
        <p14:creationId xmlns:p14="http://schemas.microsoft.com/office/powerpoint/2010/main" val="170528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many of the examples coming out of Deep Leaning adoption are in health care right now,</a:t>
            </a:r>
            <a:r>
              <a:rPr lang="en-US" baseline="0" dirty="0" smtClean="0"/>
              <a:t> including genetics, personal health data, etc.</a:t>
            </a:r>
            <a:endParaRPr lang="en-US" dirty="0" smtClean="0"/>
          </a:p>
          <a:p>
            <a:endParaRPr lang="en-US" dirty="0" smtClean="0"/>
          </a:p>
          <a:p>
            <a:r>
              <a:rPr lang="en-US" dirty="0" smtClean="0"/>
              <a:t>Radiology</a:t>
            </a:r>
            <a:r>
              <a:rPr lang="en-US" baseline="0" dirty="0" smtClean="0"/>
              <a:t> is one of the best examples; here is a a study that was published last week by </a:t>
            </a:r>
            <a:r>
              <a:rPr lang="en-US" baseline="0" dirty="0" err="1" smtClean="0"/>
              <a:t>UdeM</a:t>
            </a:r>
            <a:r>
              <a:rPr lang="en-US" baseline="0" dirty="0" smtClean="0"/>
              <a:t> researchers showing</a:t>
            </a:r>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15</a:t>
            </a:fld>
            <a:endParaRPr lang="en-US"/>
          </a:p>
        </p:txBody>
      </p:sp>
    </p:spTree>
    <p:extLst>
      <p:ext uri="{BB962C8B-B14F-4D97-AF65-F5344CB8AC3E}">
        <p14:creationId xmlns:p14="http://schemas.microsoft.com/office/powerpoint/2010/main" val="146975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Artificial intelligence has seen several breakthroughs in recent years, with games often serving as milestones. A common feature of these games is that players have perfect information. Poker, the quintessential game of imperfect information, is a long-standing challenge problem in artificial intelligence. We introduce </a:t>
            </a:r>
            <a:r>
              <a:rPr lang="en-US" sz="1200" b="0" i="0" kern="1200" dirty="0" err="1" smtClean="0">
                <a:solidFill>
                  <a:schemeClr val="tx1"/>
                </a:solidFill>
                <a:effectLst/>
                <a:latin typeface="+mn-lt"/>
                <a:ea typeface="+mn-ea"/>
                <a:cs typeface="+mn-cs"/>
              </a:rPr>
              <a:t>DeepStack</a:t>
            </a:r>
            <a:r>
              <a:rPr lang="en-US" sz="1200" b="0" i="0" kern="1200" dirty="0" smtClean="0">
                <a:solidFill>
                  <a:schemeClr val="tx1"/>
                </a:solidFill>
                <a:effectLst/>
                <a:latin typeface="+mn-lt"/>
                <a:ea typeface="+mn-ea"/>
                <a:cs typeface="+mn-cs"/>
              </a:rPr>
              <a:t>, an algorithm for imperfect-information settings. It combines recursive reasoning to handle information asymmetry, decomposition to focus computation on the relevant decision, and a form of intuition that is automatically learned from self-play using deep learning. In a study involving 44,000 hands of poker, </a:t>
            </a:r>
            <a:r>
              <a:rPr lang="en-US" sz="1200" b="0" i="0" kern="1200" dirty="0" err="1" smtClean="0">
                <a:solidFill>
                  <a:schemeClr val="tx1"/>
                </a:solidFill>
                <a:effectLst/>
                <a:latin typeface="+mn-lt"/>
                <a:ea typeface="+mn-ea"/>
                <a:cs typeface="+mn-cs"/>
              </a:rPr>
              <a:t>DeepStack</a:t>
            </a:r>
            <a:r>
              <a:rPr lang="en-US" sz="1200" b="0" i="0" kern="1200" dirty="0" smtClean="0">
                <a:solidFill>
                  <a:schemeClr val="tx1"/>
                </a:solidFill>
                <a:effectLst/>
                <a:latin typeface="+mn-lt"/>
                <a:ea typeface="+mn-ea"/>
                <a:cs typeface="+mn-cs"/>
              </a:rPr>
              <a:t> defeated, with statistical significance, professional poker players in heads-up no-limit Texas </a:t>
            </a:r>
            <a:r>
              <a:rPr lang="en-US" sz="1200" b="0" i="0" kern="1200" dirty="0" err="1" smtClean="0">
                <a:solidFill>
                  <a:schemeClr val="tx1"/>
                </a:solidFill>
                <a:effectLst/>
                <a:latin typeface="+mn-lt"/>
                <a:ea typeface="+mn-ea"/>
                <a:cs typeface="+mn-cs"/>
              </a:rPr>
              <a:t>hold’em</a:t>
            </a:r>
            <a:r>
              <a:rPr lang="en-US" sz="1200" b="0" i="0" kern="1200" dirty="0" smtClean="0">
                <a:solidFill>
                  <a:schemeClr val="tx1"/>
                </a:solidFill>
                <a:effectLst/>
                <a:latin typeface="+mn-lt"/>
                <a:ea typeface="+mn-ea"/>
                <a:cs typeface="+mn-cs"/>
              </a:rPr>
              <a:t>. The approach is theoretically sound and is shown to produce strategies that are more difficult to exploit than prior approaches.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principles behind </a:t>
            </a:r>
            <a:r>
              <a:rPr lang="en-US" sz="1200" b="0" i="0" kern="1200" dirty="0" err="1" smtClean="0">
                <a:solidFill>
                  <a:schemeClr val="tx1"/>
                </a:solidFill>
                <a:effectLst/>
                <a:latin typeface="+mn-lt"/>
                <a:ea typeface="+mn-ea"/>
                <a:cs typeface="+mn-cs"/>
              </a:rPr>
              <a:t>DeepStack</a:t>
            </a:r>
            <a:r>
              <a:rPr lang="en-US" sz="1200" b="0" i="0" kern="1200" dirty="0" smtClean="0">
                <a:solidFill>
                  <a:schemeClr val="tx1"/>
                </a:solidFill>
                <a:effectLst/>
                <a:latin typeface="+mn-lt"/>
                <a:ea typeface="+mn-ea"/>
                <a:cs typeface="+mn-cs"/>
              </a:rPr>
              <a:t> may enable advances in solving real-world problems that involve </a:t>
            </a:r>
            <a:r>
              <a:rPr lang="en-US" sz="1200" b="0" i="0" kern="1200" dirty="0" err="1" smtClean="0">
                <a:solidFill>
                  <a:schemeClr val="tx1"/>
                </a:solidFill>
                <a:effectLst/>
                <a:latin typeface="+mn-lt"/>
                <a:ea typeface="+mn-ea"/>
                <a:cs typeface="+mn-cs"/>
              </a:rPr>
              <a:t>assymetry</a:t>
            </a:r>
            <a:r>
              <a:rPr lang="en-US" sz="1200" b="0" i="0" kern="1200" dirty="0" smtClean="0">
                <a:solidFill>
                  <a:schemeClr val="tx1"/>
                </a:solidFill>
                <a:effectLst/>
                <a:latin typeface="+mn-lt"/>
                <a:ea typeface="+mn-ea"/>
                <a:cs typeface="+mn-cs"/>
              </a:rPr>
              <a:t> </a:t>
            </a:r>
            <a:endParaRPr lang="en-US" dirty="0" smtClean="0"/>
          </a:p>
          <a:p>
            <a:endParaRPr lang="en-US" dirty="0" smtClean="0"/>
          </a:p>
          <a:p>
            <a:r>
              <a:rPr lang="en-US" dirty="0" smtClean="0"/>
              <a:t>These</a:t>
            </a:r>
            <a:r>
              <a:rPr lang="en-US" baseline="0" dirty="0" smtClean="0"/>
              <a:t> are just three recent examples from Canada, but there are so many more critical opportunities, including lots of things that are important to businesses and consumers, but also lots of things that are important to governments: cybersecurity, education, supply chain, customer and sentiment analysis, safety, etc.</a:t>
            </a:r>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16</a:t>
            </a:fld>
            <a:endParaRPr lang="en-US"/>
          </a:p>
        </p:txBody>
      </p:sp>
    </p:spTree>
    <p:extLst>
      <p:ext uri="{BB962C8B-B14F-4D97-AF65-F5344CB8AC3E}">
        <p14:creationId xmlns:p14="http://schemas.microsoft.com/office/powerpoint/2010/main" val="26930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 forecasting</a:t>
            </a:r>
          </a:p>
          <a:p>
            <a:r>
              <a:rPr lang="en-US" dirty="0" smtClean="0"/>
              <a:t>Siri/Alexa/google</a:t>
            </a:r>
            <a:r>
              <a:rPr lang="en-US" baseline="0" dirty="0" smtClean="0"/>
              <a:t> home</a:t>
            </a:r>
          </a:p>
          <a:p>
            <a:r>
              <a:rPr lang="en-US" baseline="0" dirty="0" smtClean="0"/>
              <a:t>Google translate</a:t>
            </a:r>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26</a:t>
            </a:fld>
            <a:endParaRPr lang="en-US"/>
          </a:p>
        </p:txBody>
      </p:sp>
    </p:spTree>
    <p:extLst>
      <p:ext uri="{BB962C8B-B14F-4D97-AF65-F5344CB8AC3E}">
        <p14:creationId xmlns:p14="http://schemas.microsoft.com/office/powerpoint/2010/main" val="2077293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4</a:t>
            </a:fld>
            <a:endParaRPr lang="en-US"/>
          </a:p>
        </p:txBody>
      </p:sp>
    </p:spTree>
    <p:extLst>
      <p:ext uri="{BB962C8B-B14F-4D97-AF65-F5344CB8AC3E}">
        <p14:creationId xmlns:p14="http://schemas.microsoft.com/office/powerpoint/2010/main" val="168751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UK </a:t>
            </a:r>
            <a:r>
              <a:rPr lang="en-US" dirty="0" err="1" smtClean="0"/>
              <a:t>gov</a:t>
            </a:r>
            <a:r>
              <a:rPr lang="en-US" dirty="0" smtClean="0"/>
              <a:t> just announced a new fund for 100 PhD Studentships this year and 950 total over 5 years; by contrast</a:t>
            </a:r>
            <a:r>
              <a:rPr lang="en-US" baseline="0" dirty="0" smtClean="0"/>
              <a:t> Province of Ontario has invest $33M to deliver 1000AIMs by 2022; recommendation by Quebec Innovation Council to do the same</a:t>
            </a:r>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5</a:t>
            </a:fld>
            <a:endParaRPr lang="en-US"/>
          </a:p>
        </p:txBody>
      </p:sp>
    </p:spTree>
    <p:extLst>
      <p:ext uri="{BB962C8B-B14F-4D97-AF65-F5344CB8AC3E}">
        <p14:creationId xmlns:p14="http://schemas.microsoft.com/office/powerpoint/2010/main" val="206242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7</a:t>
            </a:fld>
            <a:endParaRPr lang="en-US"/>
          </a:p>
        </p:txBody>
      </p:sp>
    </p:spTree>
    <p:extLst>
      <p:ext uri="{BB962C8B-B14F-4D97-AF65-F5344CB8AC3E}">
        <p14:creationId xmlns:p14="http://schemas.microsoft.com/office/powerpoint/2010/main" val="167093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8</a:t>
            </a:fld>
            <a:endParaRPr lang="en-US"/>
          </a:p>
        </p:txBody>
      </p:sp>
    </p:spTree>
    <p:extLst>
      <p:ext uri="{BB962C8B-B14F-4D97-AF65-F5344CB8AC3E}">
        <p14:creationId xmlns:p14="http://schemas.microsoft.com/office/powerpoint/2010/main" val="1833751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9</a:t>
            </a:fld>
            <a:endParaRPr lang="en-US"/>
          </a:p>
        </p:txBody>
      </p:sp>
    </p:spTree>
    <p:extLst>
      <p:ext uri="{BB962C8B-B14F-4D97-AF65-F5344CB8AC3E}">
        <p14:creationId xmlns:p14="http://schemas.microsoft.com/office/powerpoint/2010/main" val="1392962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10</a:t>
            </a:fld>
            <a:endParaRPr lang="en-US"/>
          </a:p>
        </p:txBody>
      </p:sp>
    </p:spTree>
    <p:extLst>
      <p:ext uri="{BB962C8B-B14F-4D97-AF65-F5344CB8AC3E}">
        <p14:creationId xmlns:p14="http://schemas.microsoft.com/office/powerpoint/2010/main" val="117310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11</a:t>
            </a:fld>
            <a:endParaRPr lang="en-US"/>
          </a:p>
        </p:txBody>
      </p:sp>
    </p:spTree>
    <p:extLst>
      <p:ext uri="{BB962C8B-B14F-4D97-AF65-F5344CB8AC3E}">
        <p14:creationId xmlns:p14="http://schemas.microsoft.com/office/powerpoint/2010/main" val="157257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However, still most machine learning or computer vision researchers </a:t>
            </a:r>
            <a:r>
              <a:rPr lang="en-US" sz="1200" b="0" i="0" kern="1200" dirty="0" err="1" smtClean="0">
                <a:solidFill>
                  <a:schemeClr val="tx1"/>
                </a:solidFill>
                <a:effectLst/>
                <a:latin typeface="+mn-lt"/>
                <a:ea typeface="+mn-ea"/>
                <a:cs typeface="+mn-cs"/>
              </a:rPr>
              <a:t>didnt</a:t>
            </a:r>
            <a:r>
              <a:rPr lang="en-US" sz="1200" b="0" i="0" kern="1200" dirty="0" smtClean="0">
                <a:solidFill>
                  <a:schemeClr val="tx1"/>
                </a:solidFill>
                <a:effectLst/>
                <a:latin typeface="+mn-lt"/>
                <a:ea typeface="+mn-ea"/>
                <a:cs typeface="+mn-cs"/>
              </a:rPr>
              <a:t> have very favorable opinion of neural nets. At the beginning of my graduate studies, I attended around a dozen courses (2007-2011) at three different universities under fairly successful ML/CV professors and </a:t>
            </a:r>
            <a:r>
              <a:rPr lang="en-US" sz="1200" b="0" i="0" kern="1200" dirty="0" err="1" smtClean="0">
                <a:solidFill>
                  <a:schemeClr val="tx1"/>
                </a:solidFill>
                <a:effectLst/>
                <a:latin typeface="+mn-lt"/>
                <a:ea typeface="+mn-ea"/>
                <a:cs typeface="+mn-cs"/>
              </a:rPr>
              <a:t>atleast</a:t>
            </a:r>
            <a:r>
              <a:rPr lang="en-US" sz="1200" b="0" i="0" kern="1200" dirty="0" smtClean="0">
                <a:solidFill>
                  <a:schemeClr val="tx1"/>
                </a:solidFill>
                <a:effectLst/>
                <a:latin typeface="+mn-lt"/>
                <a:ea typeface="+mn-ea"/>
                <a:cs typeface="+mn-cs"/>
              </a:rPr>
              <a:t> three of them told us point blank that NNs were black magic. Only 3-4 groups in the world knew how to use them, and they were able to get slightly superior performance to easily reproducible methods like SVMs, so there was not much point in trying to use NNs. Thus, for most people Alex </a:t>
            </a:r>
            <a:r>
              <a:rPr lang="en-US" sz="1200" b="0" i="0" kern="1200" dirty="0" err="1" smtClean="0">
                <a:solidFill>
                  <a:schemeClr val="tx1"/>
                </a:solidFill>
                <a:effectLst/>
                <a:latin typeface="+mn-lt"/>
                <a:ea typeface="+mn-ea"/>
                <a:cs typeface="+mn-cs"/>
              </a:rPr>
              <a:t>Krizhevsky's</a:t>
            </a:r>
            <a:r>
              <a:rPr lang="en-US" sz="1200" b="0" i="0" kern="1200" dirty="0" smtClean="0">
                <a:solidFill>
                  <a:schemeClr val="tx1"/>
                </a:solidFill>
                <a:effectLst/>
                <a:latin typeface="+mn-lt"/>
                <a:ea typeface="+mn-ea"/>
                <a:cs typeface="+mn-cs"/>
              </a:rPr>
              <a:t> 2012 results on ImageNet classification challenge made a huge explosion. The most direct reasons for that success were two:</a:t>
            </a:r>
            <a:r>
              <a:rPr lang="en-US" dirty="0" smtClean="0"/>
              <a:t/>
            </a:r>
            <a:br>
              <a:rPr lang="en-US" dirty="0" smtClean="0"/>
            </a:br>
            <a:r>
              <a:rPr lang="en-US" sz="1200" b="0" i="0" kern="1200" dirty="0" smtClean="0">
                <a:solidFill>
                  <a:schemeClr val="tx1"/>
                </a:solidFill>
                <a:effectLst/>
                <a:latin typeface="+mn-lt"/>
                <a:ea typeface="+mn-ea"/>
                <a:cs typeface="+mn-cs"/>
              </a:rPr>
              <a:t>1. Geoff Hinton managed to get a graduate student (Alex </a:t>
            </a:r>
            <a:r>
              <a:rPr lang="en-US" sz="1200" b="0" i="0" kern="1200" dirty="0" err="1" smtClean="0">
                <a:solidFill>
                  <a:schemeClr val="tx1"/>
                </a:solidFill>
                <a:effectLst/>
                <a:latin typeface="+mn-lt"/>
                <a:ea typeface="+mn-ea"/>
                <a:cs typeface="+mn-cs"/>
              </a:rPr>
              <a:t>Krizhevsky</a:t>
            </a:r>
            <a:r>
              <a:rPr lang="en-US" sz="1200" b="0" i="0" kern="1200" dirty="0" smtClean="0">
                <a:solidFill>
                  <a:schemeClr val="tx1"/>
                </a:solidFill>
                <a:effectLst/>
                <a:latin typeface="+mn-lt"/>
                <a:ea typeface="+mn-ea"/>
                <a:cs typeface="+mn-cs"/>
              </a:rPr>
              <a:t>) who was superb at GPGPU programming. Remember that at this time, GPGPU tools were even less mature than they are now, and very few people knew how to use GPU effectively for non-graphics computation. </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2. ImageNet was the first computer vision dataset to comprise of millions of labeled images, and it had just become available.</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Once he showed this massive quantitative improvements on an extremely challenging problem, it became impossible for the community to neglect deep NNs. Anyways around the same time </a:t>
            </a:r>
            <a:r>
              <a:rPr lang="en-US" sz="1200" b="0" i="0" kern="1200" dirty="0" err="1" smtClean="0">
                <a:solidFill>
                  <a:schemeClr val="tx1"/>
                </a:solidFill>
                <a:effectLst/>
                <a:latin typeface="+mn-lt"/>
                <a:ea typeface="+mn-ea"/>
                <a:cs typeface="+mn-cs"/>
              </a:rPr>
              <a:t>Nvidia</a:t>
            </a:r>
            <a:r>
              <a:rPr lang="en-US" sz="1200" b="0" i="0" kern="1200" dirty="0" smtClean="0">
                <a:solidFill>
                  <a:schemeClr val="tx1"/>
                </a:solidFill>
                <a:effectLst/>
                <a:latin typeface="+mn-lt"/>
                <a:ea typeface="+mn-ea"/>
                <a:cs typeface="+mn-cs"/>
              </a:rPr>
              <a:t> significantly improved CUDA, and comparably large datasets in other domains also became available.</a:t>
            </a:r>
            <a:endParaRPr lang="en-US" dirty="0"/>
          </a:p>
        </p:txBody>
      </p:sp>
      <p:sp>
        <p:nvSpPr>
          <p:cNvPr id="4" name="Slide Number Placeholder 3"/>
          <p:cNvSpPr>
            <a:spLocks noGrp="1"/>
          </p:cNvSpPr>
          <p:nvPr>
            <p:ph type="sldNum" sz="quarter" idx="10"/>
          </p:nvPr>
        </p:nvSpPr>
        <p:spPr/>
        <p:txBody>
          <a:bodyPr/>
          <a:lstStyle/>
          <a:p>
            <a:fld id="{C6B4E144-4CEA-4B46-BD97-2071F09E6227}" type="slidenum">
              <a:rPr lang="en-US" smtClean="0"/>
              <a:t>12</a:t>
            </a:fld>
            <a:endParaRPr lang="en-US"/>
          </a:p>
        </p:txBody>
      </p:sp>
    </p:spTree>
    <p:extLst>
      <p:ext uri="{BB962C8B-B14F-4D97-AF65-F5344CB8AC3E}">
        <p14:creationId xmlns:p14="http://schemas.microsoft.com/office/powerpoint/2010/main" val="1294563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2D21"/>
        </a:solidFill>
        <a:effectLst/>
      </p:bgPr>
    </p:bg>
    <p:spTree>
      <p:nvGrpSpPr>
        <p:cNvPr id="1" name=""/>
        <p:cNvGrpSpPr/>
        <p:nvPr/>
      </p:nvGrpSpPr>
      <p:grpSpPr>
        <a:xfrm>
          <a:off x="0" y="0"/>
          <a:ext cx="0" cy="0"/>
          <a:chOff x="0" y="0"/>
          <a:chExt cx="0" cy="0"/>
        </a:xfrm>
      </p:grpSpPr>
      <p:sp>
        <p:nvSpPr>
          <p:cNvPr id="7" name="Subtitle 2"/>
          <p:cNvSpPr txBox="1">
            <a:spLocks/>
          </p:cNvSpPr>
          <p:nvPr userDrawn="1"/>
        </p:nvSpPr>
        <p:spPr>
          <a:xfrm>
            <a:off x="391365" y="2810933"/>
            <a:ext cx="6400800" cy="939573"/>
          </a:xfrm>
          <a:prstGeom prst="rect">
            <a:avLst/>
          </a:prstGeom>
        </p:spPr>
        <p:txBody>
          <a:bodyPr vert="horz" lIns="91440" tIns="45720" rIns="91440" bIns="45720" rtlCol="0">
            <a:no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indent="0">
              <a:lnSpc>
                <a:spcPct val="100000"/>
              </a:lnSpc>
              <a:buNone/>
            </a:pPr>
            <a:endParaRPr kumimoji="0" lang="en-US" sz="1600" b="0" i="0" u="none" strike="noStrike" kern="1200" cap="none" spc="0" normalizeH="0" baseline="0" noProof="0" dirty="0">
              <a:ln>
                <a:noFill/>
              </a:ln>
              <a:solidFill>
                <a:schemeClr val="bg1"/>
              </a:solidFill>
              <a:effectLst/>
              <a:uLnTx/>
              <a:uFillTx/>
              <a:latin typeface="Arial"/>
              <a:ea typeface="+mn-ea"/>
              <a:cs typeface="Arial"/>
            </a:endParaRPr>
          </a:p>
        </p:txBody>
      </p:sp>
      <p:pic>
        <p:nvPicPr>
          <p:cNvPr id="8" name="Picture 7" descr="CIFAR_Full_Logo_White.eps"/>
          <p:cNvPicPr>
            <a:picLocks noChangeAspect="1"/>
          </p:cNvPicPr>
          <p:nvPr userDrawn="1"/>
        </p:nvPicPr>
        <p:blipFill>
          <a:blip r:embed="rId2"/>
          <a:stretch>
            <a:fillRect/>
          </a:stretch>
        </p:blipFill>
        <p:spPr>
          <a:xfrm>
            <a:off x="457201" y="5300132"/>
            <a:ext cx="968414" cy="1151467"/>
          </a:xfrm>
          <a:prstGeom prst="rect">
            <a:avLst/>
          </a:prstGeom>
        </p:spPr>
      </p:pic>
      <p:sp>
        <p:nvSpPr>
          <p:cNvPr id="9" name="Subtitle 2"/>
          <p:cNvSpPr>
            <a:spLocks noGrp="1"/>
          </p:cNvSpPr>
          <p:nvPr>
            <p:ph type="subTitle" idx="1"/>
          </p:nvPr>
        </p:nvSpPr>
        <p:spPr>
          <a:xfrm>
            <a:off x="370528" y="2776316"/>
            <a:ext cx="6400800" cy="974190"/>
          </a:xfrm>
        </p:spPr>
        <p:txBody>
          <a:bodyPr>
            <a:normAutofit/>
          </a:bodyPr>
          <a:lstStyle>
            <a:lvl1pPr marL="0" indent="0" algn="l">
              <a:lnSpc>
                <a:spcPts val="1800"/>
              </a:lnSpc>
              <a:spcBef>
                <a:spcPts val="386"/>
              </a:spcBef>
              <a:spcAft>
                <a:spcPts val="334"/>
              </a:spcAft>
              <a:buNone/>
              <a:defRPr sz="16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9"/>
          <p:cNvSpPr>
            <a:spLocks noGrp="1"/>
          </p:cNvSpPr>
          <p:nvPr>
            <p:ph type="title"/>
          </p:nvPr>
        </p:nvSpPr>
        <p:spPr>
          <a:xfrm>
            <a:off x="370528" y="1340908"/>
            <a:ext cx="8229600" cy="1432660"/>
          </a:xfrm>
        </p:spPr>
        <p:txBody>
          <a:bodyPr>
            <a:normAutofit/>
          </a:bodyPr>
          <a:lstStyle>
            <a:lvl1pPr>
              <a:lnSpc>
                <a:spcPts val="5100"/>
              </a:lnSpc>
              <a:defRPr sz="5100">
                <a:solidFill>
                  <a:srgbClr val="FFFFFF"/>
                </a:solidFill>
                <a:latin typeface="Times New Roman"/>
                <a:cs typeface="Times New Roman"/>
              </a:defRPr>
            </a:lvl1pPr>
          </a:lstStyle>
          <a:p>
            <a:r>
              <a:rPr lang="en-US"/>
              <a:t>Click to edit Master title style</a:t>
            </a:r>
            <a:endParaRPr lang="en-US" dirty="0"/>
          </a:p>
        </p:txBody>
      </p:sp>
    </p:spTree>
    <p:extLst>
      <p:ext uri="{BB962C8B-B14F-4D97-AF65-F5344CB8AC3E}">
        <p14:creationId xmlns:p14="http://schemas.microsoft.com/office/powerpoint/2010/main" val="39166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210" y="1775388"/>
            <a:ext cx="8229600" cy="4067839"/>
          </a:xfrm>
        </p:spPr>
        <p:txBody>
          <a:bodyPr>
            <a:normAutofit/>
          </a:bodyPr>
          <a:lstStyle>
            <a:lvl1pPr>
              <a:lnSpc>
                <a:spcPts val="1800"/>
              </a:lnSpc>
              <a:spcBef>
                <a:spcPts val="336"/>
              </a:spcBef>
              <a:spcAft>
                <a:spcPts val="336"/>
              </a:spcAft>
              <a:defRPr sz="1600"/>
            </a:lvl1pPr>
            <a:lvl2pPr>
              <a:lnSpc>
                <a:spcPts val="1800"/>
              </a:lnSpc>
              <a:spcBef>
                <a:spcPts val="336"/>
              </a:spcBef>
              <a:spcAft>
                <a:spcPts val="336"/>
              </a:spcAft>
              <a:defRPr sz="1600"/>
            </a:lvl2pPr>
            <a:lvl3pPr>
              <a:lnSpc>
                <a:spcPts val="1800"/>
              </a:lnSpc>
              <a:spcBef>
                <a:spcPts val="336"/>
              </a:spcBef>
              <a:spcAft>
                <a:spcPts val="336"/>
              </a:spcAft>
              <a:defRPr sz="1600"/>
            </a:lvl3pPr>
            <a:lvl4pPr>
              <a:lnSpc>
                <a:spcPts val="1800"/>
              </a:lnSpc>
              <a:spcBef>
                <a:spcPts val="336"/>
              </a:spcBef>
              <a:spcAft>
                <a:spcPts val="336"/>
              </a:spcAft>
              <a:defRPr sz="1600"/>
            </a:lvl4pPr>
            <a:lvl5pPr>
              <a:lnSpc>
                <a:spcPts val="1800"/>
              </a:lnSpc>
              <a:spcBef>
                <a:spcPts val="336"/>
              </a:spcBef>
              <a:spcAft>
                <a:spcPts val="336"/>
              </a:spcAf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CIFAR_Logo_Red.eps"/>
          <p:cNvPicPr>
            <a:picLocks noChangeAspect="1"/>
          </p:cNvPicPr>
          <p:nvPr userDrawn="1"/>
        </p:nvPicPr>
        <p:blipFill>
          <a:blip r:embed="rId2"/>
          <a:stretch>
            <a:fillRect/>
          </a:stretch>
        </p:blipFill>
        <p:spPr>
          <a:xfrm>
            <a:off x="457201" y="6275495"/>
            <a:ext cx="711486" cy="187939"/>
          </a:xfrm>
          <a:prstGeom prst="rect">
            <a:avLst/>
          </a:prstGeom>
        </p:spPr>
      </p:pic>
      <p:sp>
        <p:nvSpPr>
          <p:cNvPr id="14" name="Title 1"/>
          <p:cNvSpPr>
            <a:spLocks noGrp="1"/>
          </p:cNvSpPr>
          <p:nvPr>
            <p:ph type="title"/>
          </p:nvPr>
        </p:nvSpPr>
        <p:spPr>
          <a:xfrm>
            <a:off x="364063" y="436294"/>
            <a:ext cx="8229600" cy="831680"/>
          </a:xfrm>
        </p:spPr>
        <p:txBody>
          <a:bodyPr>
            <a:normAutofit/>
          </a:bodyPr>
          <a:lstStyle>
            <a:lvl1pPr>
              <a:lnSpc>
                <a:spcPts val="4200"/>
              </a:lnSpc>
              <a:defRPr sz="4200" b="0" i="0">
                <a:latin typeface="Times New Roman"/>
                <a:cs typeface="Times New Roman"/>
              </a:defRPr>
            </a:lvl1pPr>
          </a:lstStyle>
          <a:p>
            <a:r>
              <a:rPr lang="en-US"/>
              <a:t>Click to edit Master title style</a:t>
            </a:r>
            <a:endParaRPr lang="en-US" dirty="0"/>
          </a:p>
        </p:txBody>
      </p:sp>
      <p:cxnSp>
        <p:nvCxnSpPr>
          <p:cNvPr id="15" name="Straight Connector 14"/>
          <p:cNvCxnSpPr/>
          <p:nvPr userDrawn="1"/>
        </p:nvCxnSpPr>
        <p:spPr>
          <a:xfrm>
            <a:off x="457200" y="1598612"/>
            <a:ext cx="8229600" cy="1588"/>
          </a:xfrm>
          <a:prstGeom prst="line">
            <a:avLst/>
          </a:prstGeom>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023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7" name="Picture 6" descr="CIFAR_Logo_Red.eps"/>
          <p:cNvPicPr>
            <a:picLocks noChangeAspect="1"/>
          </p:cNvPicPr>
          <p:nvPr userDrawn="1"/>
        </p:nvPicPr>
        <p:blipFill>
          <a:blip r:embed="rId2"/>
          <a:stretch>
            <a:fillRect/>
          </a:stretch>
        </p:blipFill>
        <p:spPr>
          <a:xfrm>
            <a:off x="457201" y="6275495"/>
            <a:ext cx="711486" cy="187939"/>
          </a:xfrm>
          <a:prstGeom prst="rect">
            <a:avLst/>
          </a:prstGeom>
        </p:spPr>
      </p:pic>
    </p:spTree>
    <p:extLst>
      <p:ext uri="{BB962C8B-B14F-4D97-AF65-F5344CB8AC3E}">
        <p14:creationId xmlns:p14="http://schemas.microsoft.com/office/powerpoint/2010/main" val="11307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4210" y="1775388"/>
            <a:ext cx="4038600" cy="4067839"/>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5210" y="1775388"/>
            <a:ext cx="4038600" cy="4067839"/>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CIFAR_Logo_Red.eps"/>
          <p:cNvPicPr>
            <a:picLocks noChangeAspect="1"/>
          </p:cNvPicPr>
          <p:nvPr userDrawn="1"/>
        </p:nvPicPr>
        <p:blipFill>
          <a:blip r:embed="rId2"/>
          <a:stretch>
            <a:fillRect/>
          </a:stretch>
        </p:blipFill>
        <p:spPr>
          <a:xfrm>
            <a:off x="457201" y="6275495"/>
            <a:ext cx="711486" cy="187939"/>
          </a:xfrm>
          <a:prstGeom prst="rect">
            <a:avLst/>
          </a:prstGeom>
        </p:spPr>
      </p:pic>
      <p:sp>
        <p:nvSpPr>
          <p:cNvPr id="9" name="Title 1"/>
          <p:cNvSpPr>
            <a:spLocks noGrp="1"/>
          </p:cNvSpPr>
          <p:nvPr>
            <p:ph type="title"/>
          </p:nvPr>
        </p:nvSpPr>
        <p:spPr>
          <a:xfrm>
            <a:off x="364063" y="436294"/>
            <a:ext cx="8229600" cy="831680"/>
          </a:xfrm>
        </p:spPr>
        <p:txBody>
          <a:bodyPr>
            <a:normAutofit/>
          </a:bodyPr>
          <a:lstStyle>
            <a:lvl1pPr>
              <a:lnSpc>
                <a:spcPts val="4200"/>
              </a:lnSpc>
              <a:defRPr sz="4200" b="0" i="0">
                <a:latin typeface="Times New Roman"/>
                <a:cs typeface="Times New Roman"/>
              </a:defRPr>
            </a:lvl1pPr>
          </a:lstStyle>
          <a:p>
            <a:r>
              <a:rPr lang="en-US"/>
              <a:t>Click to edit Master title style</a:t>
            </a:r>
            <a:endParaRPr lang="en-US" dirty="0"/>
          </a:p>
        </p:txBody>
      </p:sp>
      <p:cxnSp>
        <p:nvCxnSpPr>
          <p:cNvPr id="10" name="Straight Connector 9"/>
          <p:cNvCxnSpPr/>
          <p:nvPr userDrawn="1"/>
        </p:nvCxnSpPr>
        <p:spPr>
          <a:xfrm>
            <a:off x="457200" y="1598612"/>
            <a:ext cx="8229600" cy="1588"/>
          </a:xfrm>
          <a:prstGeom prst="line">
            <a:avLst/>
          </a:prstGeom>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5509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4210" y="1797895"/>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4210" y="2452674"/>
            <a:ext cx="4040188" cy="339055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35" y="1797895"/>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2035" y="2452674"/>
            <a:ext cx="4041775" cy="339055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CIFAR_Logo_Red.eps"/>
          <p:cNvPicPr>
            <a:picLocks noChangeAspect="1"/>
          </p:cNvPicPr>
          <p:nvPr userDrawn="1"/>
        </p:nvPicPr>
        <p:blipFill>
          <a:blip r:embed="rId2"/>
          <a:stretch>
            <a:fillRect/>
          </a:stretch>
        </p:blipFill>
        <p:spPr>
          <a:xfrm>
            <a:off x="457201" y="6275495"/>
            <a:ext cx="711486" cy="187939"/>
          </a:xfrm>
          <a:prstGeom prst="rect">
            <a:avLst/>
          </a:prstGeom>
        </p:spPr>
      </p:pic>
      <p:sp>
        <p:nvSpPr>
          <p:cNvPr id="11" name="Title 1"/>
          <p:cNvSpPr>
            <a:spLocks noGrp="1"/>
          </p:cNvSpPr>
          <p:nvPr>
            <p:ph type="title"/>
          </p:nvPr>
        </p:nvSpPr>
        <p:spPr>
          <a:xfrm>
            <a:off x="364063" y="436294"/>
            <a:ext cx="8229600" cy="831680"/>
          </a:xfrm>
        </p:spPr>
        <p:txBody>
          <a:bodyPr>
            <a:normAutofit/>
          </a:bodyPr>
          <a:lstStyle>
            <a:lvl1pPr>
              <a:lnSpc>
                <a:spcPts val="4200"/>
              </a:lnSpc>
              <a:defRPr sz="4200" b="0" i="0">
                <a:latin typeface="Times New Roman"/>
                <a:cs typeface="Times New Roman"/>
              </a:defRPr>
            </a:lvl1pPr>
          </a:lstStyle>
          <a:p>
            <a:r>
              <a:rPr lang="en-US"/>
              <a:t>Click to edit Master title style</a:t>
            </a:r>
            <a:endParaRPr lang="en-US" dirty="0"/>
          </a:p>
        </p:txBody>
      </p:sp>
      <p:cxnSp>
        <p:nvCxnSpPr>
          <p:cNvPr id="12" name="Straight Connector 11"/>
          <p:cNvCxnSpPr/>
          <p:nvPr userDrawn="1"/>
        </p:nvCxnSpPr>
        <p:spPr>
          <a:xfrm>
            <a:off x="457200" y="1598612"/>
            <a:ext cx="8229600" cy="1588"/>
          </a:xfrm>
          <a:prstGeom prst="line">
            <a:avLst/>
          </a:prstGeom>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10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CIFAR_Logo_Red.eps"/>
          <p:cNvPicPr>
            <a:picLocks noChangeAspect="1"/>
          </p:cNvPicPr>
          <p:nvPr userDrawn="1"/>
        </p:nvPicPr>
        <p:blipFill>
          <a:blip r:embed="rId2"/>
          <a:stretch>
            <a:fillRect/>
          </a:stretch>
        </p:blipFill>
        <p:spPr>
          <a:xfrm>
            <a:off x="457201" y="6275495"/>
            <a:ext cx="711486" cy="187939"/>
          </a:xfrm>
          <a:prstGeom prst="rect">
            <a:avLst/>
          </a:prstGeom>
        </p:spPr>
      </p:pic>
      <p:sp>
        <p:nvSpPr>
          <p:cNvPr id="7" name="Title 1"/>
          <p:cNvSpPr>
            <a:spLocks noGrp="1"/>
          </p:cNvSpPr>
          <p:nvPr>
            <p:ph type="title"/>
          </p:nvPr>
        </p:nvSpPr>
        <p:spPr>
          <a:xfrm>
            <a:off x="364063" y="436294"/>
            <a:ext cx="8229600" cy="831680"/>
          </a:xfrm>
        </p:spPr>
        <p:txBody>
          <a:bodyPr>
            <a:normAutofit/>
          </a:bodyPr>
          <a:lstStyle>
            <a:lvl1pPr>
              <a:lnSpc>
                <a:spcPts val="4200"/>
              </a:lnSpc>
              <a:defRPr sz="4200" b="0" i="0">
                <a:latin typeface="Times New Roman"/>
                <a:cs typeface="Times New Roman"/>
              </a:defRPr>
            </a:lvl1pPr>
          </a:lstStyle>
          <a:p>
            <a:r>
              <a:rPr lang="en-US"/>
              <a:t>Click to edit Master title style</a:t>
            </a:r>
            <a:endParaRPr lang="en-US" dirty="0"/>
          </a:p>
        </p:txBody>
      </p:sp>
      <p:cxnSp>
        <p:nvCxnSpPr>
          <p:cNvPr id="8" name="Straight Connector 7"/>
          <p:cNvCxnSpPr/>
          <p:nvPr userDrawn="1"/>
        </p:nvCxnSpPr>
        <p:spPr>
          <a:xfrm>
            <a:off x="457200" y="1598612"/>
            <a:ext cx="8229600" cy="1588"/>
          </a:xfrm>
          <a:prstGeom prst="line">
            <a:avLst/>
          </a:prstGeom>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5729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74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210" y="1776747"/>
            <a:ext cx="3008313" cy="851116"/>
          </a:xfrm>
        </p:spPr>
        <p:txBody>
          <a:bodyPr anchor="b"/>
          <a:lstStyle>
            <a:lvl1pPr algn="l">
              <a:lnSpc>
                <a:spcPts val="2000"/>
              </a:lnSpc>
              <a:defRPr sz="2000" b="1"/>
            </a:lvl1pPr>
          </a:lstStyle>
          <a:p>
            <a:r>
              <a:rPr lang="en-US"/>
              <a:t>Click to edit Master title style</a:t>
            </a:r>
            <a:endParaRPr lang="en-US" dirty="0"/>
          </a:p>
        </p:txBody>
      </p:sp>
      <p:sp>
        <p:nvSpPr>
          <p:cNvPr id="3" name="Content Placeholder 2"/>
          <p:cNvSpPr>
            <a:spLocks noGrp="1"/>
          </p:cNvSpPr>
          <p:nvPr>
            <p:ph idx="1"/>
          </p:nvPr>
        </p:nvSpPr>
        <p:spPr>
          <a:xfrm>
            <a:off x="3502060" y="1776748"/>
            <a:ext cx="5111750" cy="4066480"/>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4210" y="2646817"/>
            <a:ext cx="3008313" cy="319641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8" name="Picture 7" descr="CIFAR_Logo_Red.eps"/>
          <p:cNvPicPr>
            <a:picLocks noChangeAspect="1"/>
          </p:cNvPicPr>
          <p:nvPr userDrawn="1"/>
        </p:nvPicPr>
        <p:blipFill>
          <a:blip r:embed="rId2"/>
          <a:stretch>
            <a:fillRect/>
          </a:stretch>
        </p:blipFill>
        <p:spPr>
          <a:xfrm>
            <a:off x="457201" y="6275495"/>
            <a:ext cx="711486" cy="187939"/>
          </a:xfrm>
          <a:prstGeom prst="rect">
            <a:avLst/>
          </a:prstGeom>
        </p:spPr>
      </p:pic>
      <p:sp>
        <p:nvSpPr>
          <p:cNvPr id="9" name="Title 1"/>
          <p:cNvSpPr txBox="1">
            <a:spLocks/>
          </p:cNvSpPr>
          <p:nvPr userDrawn="1"/>
        </p:nvSpPr>
        <p:spPr>
          <a:xfrm>
            <a:off x="364063" y="436294"/>
            <a:ext cx="8229600" cy="831680"/>
          </a:xfrm>
          <a:prstGeom prst="rect">
            <a:avLst/>
          </a:prstGeom>
        </p:spPr>
        <p:txBody>
          <a:bodyPr vert="horz" lIns="91440" tIns="45720" rIns="91440" bIns="45720" rtlCol="0" anchor="ctr">
            <a:normAutofit/>
          </a:bodyPr>
          <a:lstStyle>
            <a:lvl1pPr algn="l" defTabSz="457200" rtl="0" eaLnBrk="1" latinLnBrk="0" hangingPunct="1">
              <a:lnSpc>
                <a:spcPts val="4200"/>
              </a:lnSpc>
              <a:spcBef>
                <a:spcPct val="0"/>
              </a:spcBef>
              <a:buNone/>
              <a:defRPr sz="4200" b="0" i="0" kern="1200">
                <a:solidFill>
                  <a:schemeClr val="tx1"/>
                </a:solidFill>
                <a:latin typeface="Times New Roman"/>
                <a:ea typeface="+mj-ea"/>
                <a:cs typeface="Times New Roman"/>
              </a:defRPr>
            </a:lvl1pPr>
          </a:lstStyle>
          <a:p>
            <a:r>
              <a:rPr lang="en-US"/>
              <a:t>Click to edit Master title style</a:t>
            </a:r>
            <a:endParaRPr lang="en-US" dirty="0"/>
          </a:p>
        </p:txBody>
      </p:sp>
      <p:cxnSp>
        <p:nvCxnSpPr>
          <p:cNvPr id="10" name="Straight Connector 9"/>
          <p:cNvCxnSpPr/>
          <p:nvPr userDrawn="1"/>
        </p:nvCxnSpPr>
        <p:spPr>
          <a:xfrm>
            <a:off x="457200" y="1598612"/>
            <a:ext cx="8229600" cy="1588"/>
          </a:xfrm>
          <a:prstGeom prst="line">
            <a:avLst/>
          </a:prstGeom>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4573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lnSpc>
                <a:spcPts val="2000"/>
              </a:lnSpc>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8" name="Picture 7" descr="CIFAR_Logo_Red.eps"/>
          <p:cNvPicPr>
            <a:picLocks noChangeAspect="1"/>
          </p:cNvPicPr>
          <p:nvPr userDrawn="1"/>
        </p:nvPicPr>
        <p:blipFill>
          <a:blip r:embed="rId2"/>
          <a:stretch>
            <a:fillRect/>
          </a:stretch>
        </p:blipFill>
        <p:spPr>
          <a:xfrm>
            <a:off x="457201" y="6275495"/>
            <a:ext cx="711486" cy="187939"/>
          </a:xfrm>
          <a:prstGeom prst="rect">
            <a:avLst/>
          </a:prstGeom>
        </p:spPr>
      </p:pic>
    </p:spTree>
    <p:extLst>
      <p:ext uri="{BB962C8B-B14F-4D97-AF65-F5344CB8AC3E}">
        <p14:creationId xmlns:p14="http://schemas.microsoft.com/office/powerpoint/2010/main" val="31834020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F097D-AD0D-FE4A-BC48-341EDF8AC785}" type="slidenum">
              <a:rPr lang="en-US" smtClean="0"/>
              <a:t>‹#›</a:t>
            </a:fld>
            <a:endParaRPr lang="en-US"/>
          </a:p>
        </p:txBody>
      </p:sp>
    </p:spTree>
    <p:extLst>
      <p:ext uri="{BB962C8B-B14F-4D97-AF65-F5344CB8AC3E}">
        <p14:creationId xmlns:p14="http://schemas.microsoft.com/office/powerpoint/2010/main" val="204144979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hf hdr="0" ftr="0" dt="0"/>
  <p:txStyles>
    <p:titleStyle>
      <a:lvl1pPr algn="l" defTabSz="457200" rtl="0" eaLnBrk="1" latinLnBrk="0" hangingPunct="1">
        <a:spcBef>
          <a:spcPct val="0"/>
        </a:spcBef>
        <a:buNone/>
        <a:defRPr sz="4400" kern="1200">
          <a:solidFill>
            <a:schemeClr val="tx1"/>
          </a:solidFill>
          <a:latin typeface="Times New Roman"/>
          <a:ea typeface="+mj-ea"/>
          <a:cs typeface="Times New Roman"/>
        </a:defRPr>
      </a:lvl1pPr>
    </p:titleStyle>
    <p:bodyStyle>
      <a:lvl1pPr marL="0" indent="0" algn="l" defTabSz="457200" rtl="0" eaLnBrk="1" latinLnBrk="0" hangingPunct="1">
        <a:spcBef>
          <a:spcPct val="20000"/>
        </a:spcBef>
        <a:buFont typeface="Arial"/>
        <a:buNone/>
        <a:defRPr sz="1600" kern="1200">
          <a:solidFill>
            <a:srgbClr val="E02D2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tiff"/><Relationship Id="rId6" Type="http://schemas.openxmlformats.org/officeDocument/2006/relationships/image" Target="../media/image21.tiff"/><Relationship Id="rId7" Type="http://schemas.openxmlformats.org/officeDocument/2006/relationships/image" Target="../media/image22.tiff"/><Relationship Id="rId8"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hyperlink" Target="http://www.canada.ai/"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theeffect.ai/" TargetMode="External"/><Relationship Id="rId4" Type="http://schemas.openxmlformats.org/officeDocument/2006/relationships/hyperlink" Target="http://ocdevel.com/podcasts/machine-learning" TargetMode="External"/><Relationship Id="rId5" Type="http://schemas.openxmlformats.org/officeDocument/2006/relationships/hyperlink" Target="https://magazine.marsdd.com/future-of-ai/home" TargetMode="External"/><Relationship Id="rId6"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hyperlink" Target="https://analyticsindiamag.com/5-free-exhaustive-and-comprehensive-resources-to-learn-deep-learning-from-scratch/"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8.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Brief History of AI </a:t>
            </a:r>
            <a:br>
              <a:rPr lang="en-US" dirty="0" smtClean="0"/>
            </a:br>
            <a:r>
              <a:rPr lang="en-US" dirty="0" smtClean="0"/>
              <a:t>[in Canada]</a:t>
            </a:r>
            <a:endParaRPr lang="en-US" dirty="0"/>
          </a:p>
        </p:txBody>
      </p:sp>
      <p:sp>
        <p:nvSpPr>
          <p:cNvPr id="3" name="Subtitle 2"/>
          <p:cNvSpPr>
            <a:spLocks noGrp="1"/>
          </p:cNvSpPr>
          <p:nvPr>
            <p:ph type="subTitle" idx="1"/>
          </p:nvPr>
        </p:nvSpPr>
        <p:spPr>
          <a:xfrm>
            <a:off x="370528" y="2776316"/>
            <a:ext cx="6400800" cy="1902364"/>
          </a:xfrm>
        </p:spPr>
        <p:txBody>
          <a:bodyPr>
            <a:normAutofit/>
          </a:bodyPr>
          <a:lstStyle/>
          <a:p>
            <a:r>
              <a:rPr lang="en-US" sz="2000" i="1" dirty="0"/>
              <a:t>Keeping Up With the Speed of Disruption</a:t>
            </a:r>
            <a:endParaRPr lang="en-US" sz="2000" dirty="0" smtClean="0"/>
          </a:p>
          <a:p>
            <a:r>
              <a:rPr lang="en-US" dirty="0" smtClean="0"/>
              <a:t>Elissa </a:t>
            </a:r>
            <a:r>
              <a:rPr lang="en-US" dirty="0"/>
              <a:t>Strome, Executive Director</a:t>
            </a:r>
          </a:p>
          <a:p>
            <a:r>
              <a:rPr lang="en-US" dirty="0"/>
              <a:t>Pan-Canadian AI Strategy, CIFAR</a:t>
            </a:r>
          </a:p>
          <a:p>
            <a:r>
              <a:rPr lang="en-US" dirty="0" smtClean="0"/>
              <a:t>March 2, </a:t>
            </a:r>
            <a:r>
              <a:rPr lang="en-US" dirty="0"/>
              <a:t>2018</a:t>
            </a:r>
          </a:p>
        </p:txBody>
      </p:sp>
    </p:spTree>
    <p:extLst>
      <p:ext uri="{BB962C8B-B14F-4D97-AF65-F5344CB8AC3E}">
        <p14:creationId xmlns:p14="http://schemas.microsoft.com/office/powerpoint/2010/main" val="1155469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CIFAR’s LMB: High Risk, High Reward</a:t>
            </a:r>
            <a:endParaRPr lang="en-US"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97" y="1767840"/>
            <a:ext cx="9201378" cy="4133829"/>
          </a:xfrm>
        </p:spPr>
      </p:pic>
    </p:spTree>
    <p:extLst>
      <p:ext uri="{BB962C8B-B14F-4D97-AF65-F5344CB8AC3E}">
        <p14:creationId xmlns:p14="http://schemas.microsoft.com/office/powerpoint/2010/main" val="1571361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CIFAR’s LMB: High Risk, High Reward</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869120"/>
            <a:ext cx="9207932" cy="3693480"/>
          </a:xfrm>
        </p:spPr>
      </p:pic>
      <p:sp>
        <p:nvSpPr>
          <p:cNvPr id="3" name="TextBox 2"/>
          <p:cNvSpPr txBox="1"/>
          <p:nvPr/>
        </p:nvSpPr>
        <p:spPr>
          <a:xfrm>
            <a:off x="1" y="6519446"/>
            <a:ext cx="9357360" cy="338554"/>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See the full LMB timeline </a:t>
            </a:r>
            <a:r>
              <a:rPr lang="en-US" sz="1600" dirty="0">
                <a:latin typeface="Times New Roman" charset="0"/>
                <a:ea typeface="Times New Roman" charset="0"/>
                <a:cs typeface="Times New Roman" charset="0"/>
              </a:rPr>
              <a:t>of breakthroughs at: https://</a:t>
            </a:r>
            <a:r>
              <a:rPr lang="en-US" sz="1600" dirty="0" err="1">
                <a:latin typeface="Times New Roman" charset="0"/>
                <a:ea typeface="Times New Roman" charset="0"/>
                <a:cs typeface="Times New Roman" charset="0"/>
              </a:rPr>
              <a:t>www.cifar.ca</a:t>
            </a:r>
            <a:r>
              <a:rPr lang="en-US" sz="1600" dirty="0">
                <a:latin typeface="Times New Roman" charset="0"/>
                <a:ea typeface="Times New Roman" charset="0"/>
                <a:cs typeface="Times New Roman" charset="0"/>
              </a:rPr>
              <a:t>/research/learning-in-machine-and-brains/</a:t>
            </a:r>
          </a:p>
        </p:txBody>
      </p:sp>
    </p:spTree>
    <p:extLst>
      <p:ext uri="{BB962C8B-B14F-4D97-AF65-F5344CB8AC3E}">
        <p14:creationId xmlns:p14="http://schemas.microsoft.com/office/powerpoint/2010/main" val="243501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63" y="436294"/>
            <a:ext cx="8139857" cy="831680"/>
          </a:xfrm>
        </p:spPr>
        <p:txBody>
          <a:bodyPr>
            <a:normAutofit fontScale="90000"/>
          </a:bodyPr>
          <a:lstStyle/>
          <a:p>
            <a:r>
              <a:rPr lang="en-US" dirty="0" smtClean="0"/>
              <a:t>Why is Deep Learning so powerful today?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4210" y="1775388"/>
            <a:ext cx="8119710" cy="4956882"/>
          </a:xfrm>
        </p:spPr>
        <p:txBody>
          <a:bodyPr>
            <a:noAutofit/>
          </a:bodyPr>
          <a:lstStyle/>
          <a:p>
            <a:pPr marL="1085850" lvl="1" indent="-342900">
              <a:buFont typeface="Wingdings" charset="2"/>
              <a:buChar char="Ø"/>
            </a:pPr>
            <a:r>
              <a:rPr lang="en-US" sz="2000" dirty="0" smtClean="0">
                <a:latin typeface="Times New Roman" charset="0"/>
                <a:ea typeface="Times New Roman" charset="0"/>
                <a:cs typeface="Times New Roman" charset="0"/>
              </a:rPr>
              <a:t>Deep learning and convolutional neural networks were established in the early 2000’s so why has this approached taken off now?</a:t>
            </a:r>
          </a:p>
          <a:p>
            <a:pPr marL="1085850" lvl="1" indent="-342900">
              <a:buFont typeface="Wingdings" charset="2"/>
              <a:buChar char="Ø"/>
            </a:pPr>
            <a:endParaRPr lang="en-US" sz="2000" b="1" u="sng" dirty="0">
              <a:latin typeface="Times New Roman" charset="0"/>
              <a:ea typeface="Times New Roman" charset="0"/>
              <a:cs typeface="Times New Roman" charset="0"/>
            </a:endParaRPr>
          </a:p>
          <a:p>
            <a:pPr lvl="1" indent="0">
              <a:buNone/>
            </a:pPr>
            <a:r>
              <a:rPr lang="en-US" sz="2000" b="1" u="sng" dirty="0" smtClean="0">
                <a:latin typeface="Times New Roman" charset="0"/>
                <a:ea typeface="Times New Roman" charset="0"/>
                <a:cs typeface="Times New Roman" charset="0"/>
              </a:rPr>
              <a:t>Two Main Reasons:</a:t>
            </a:r>
          </a:p>
          <a:p>
            <a:pPr marL="1085850" lvl="1" indent="-342900">
              <a:buFont typeface="+mj-lt"/>
              <a:buAutoNum type="arabicPeriod"/>
            </a:pPr>
            <a:r>
              <a:rPr lang="en-US" sz="2000" dirty="0" smtClean="0">
                <a:latin typeface="Times New Roman" charset="0"/>
                <a:ea typeface="Times New Roman" charset="0"/>
                <a:cs typeface="Times New Roman" charset="0"/>
              </a:rPr>
              <a:t>We are living in the age of data; the internet, sensors, smartphones</a:t>
            </a:r>
            <a:endParaRPr lang="en-US" sz="2000" dirty="0">
              <a:latin typeface="Times New Roman" charset="0"/>
              <a:ea typeface="Times New Roman" charset="0"/>
              <a:cs typeface="Times New Roman" charset="0"/>
            </a:endParaRPr>
          </a:p>
          <a:p>
            <a:pPr marL="1085850" lvl="1" indent="-342900">
              <a:buFont typeface="+mj-lt"/>
              <a:buAutoNum type="arabicPeriod"/>
            </a:pPr>
            <a:r>
              <a:rPr lang="en-US" sz="2000" dirty="0">
                <a:latin typeface="Times New Roman" charset="0"/>
                <a:ea typeface="Times New Roman" charset="0"/>
                <a:cs typeface="Times New Roman" charset="0"/>
              </a:rPr>
              <a:t>GPUs</a:t>
            </a:r>
          </a:p>
          <a:p>
            <a:pPr marL="1085850" lvl="1" indent="-342900">
              <a:buFont typeface="Wingdings" charset="2"/>
              <a:buChar char="Ø"/>
            </a:pPr>
            <a:endParaRPr lang="en-US" sz="2000" dirty="0" smtClean="0">
              <a:latin typeface="Times New Roman" charset="0"/>
              <a:ea typeface="Times New Roman" charset="0"/>
              <a:cs typeface="Times New Roman" charset="0"/>
            </a:endParaRPr>
          </a:p>
          <a:p>
            <a:pPr marL="1085850" lvl="1" indent="-342900">
              <a:buFont typeface="Wingdings" charset="2"/>
              <a:buChar char="Ø"/>
            </a:pPr>
            <a:endParaRPr lang="en-US" sz="2000" dirty="0">
              <a:latin typeface="Times New Roman" charset="0"/>
              <a:ea typeface="Times New Roman" charset="0"/>
              <a:cs typeface="Times New Roman"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 y="3774440"/>
            <a:ext cx="7391400" cy="2692400"/>
          </a:xfrm>
          <a:prstGeom prst="rect">
            <a:avLst/>
          </a:prstGeom>
        </p:spPr>
      </p:pic>
    </p:spTree>
    <p:extLst>
      <p:ext uri="{BB962C8B-B14F-4D97-AF65-F5344CB8AC3E}">
        <p14:creationId xmlns:p14="http://schemas.microsoft.com/office/powerpoint/2010/main" val="448177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CIFAR’s LMB Today</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364063" y="1627346"/>
            <a:ext cx="1954054" cy="1954054"/>
          </a:xfrm>
          <a:prstGeom prst="rect">
            <a:avLst/>
          </a:prstGeom>
        </p:spPr>
      </p:pic>
      <p:pic>
        <p:nvPicPr>
          <p:cNvPr id="7" name="Picture 6"/>
          <p:cNvPicPr>
            <a:picLocks noChangeAspect="1"/>
          </p:cNvPicPr>
          <p:nvPr/>
        </p:nvPicPr>
        <p:blipFill>
          <a:blip r:embed="rId4"/>
          <a:stretch>
            <a:fillRect/>
          </a:stretch>
        </p:blipFill>
        <p:spPr>
          <a:xfrm>
            <a:off x="2646680" y="1686560"/>
            <a:ext cx="1925320" cy="1925320"/>
          </a:xfrm>
          <a:prstGeom prst="rect">
            <a:avLst/>
          </a:prstGeom>
        </p:spPr>
      </p:pic>
      <p:sp>
        <p:nvSpPr>
          <p:cNvPr id="8" name="Content Placeholder 2"/>
          <p:cNvSpPr txBox="1">
            <a:spLocks/>
          </p:cNvSpPr>
          <p:nvPr/>
        </p:nvSpPr>
        <p:spPr>
          <a:xfrm>
            <a:off x="671348" y="1708749"/>
            <a:ext cx="8231298" cy="4956882"/>
          </a:xfrm>
          <a:prstGeom prst="rect">
            <a:avLst/>
          </a:prstGeom>
        </p:spPr>
        <p:txBody>
          <a:bodyPr vert="horz" lIns="91440" tIns="45720" rIns="91440" bIns="45720" rtlCol="0">
            <a:noAutofit/>
          </a:bodyPr>
          <a:lstStyle>
            <a:lvl1pPr marL="0" indent="0" algn="l" defTabSz="457200" rtl="0" eaLnBrk="1" latinLnBrk="0" hangingPunct="1">
              <a:lnSpc>
                <a:spcPts val="1800"/>
              </a:lnSpc>
              <a:spcBef>
                <a:spcPts val="336"/>
              </a:spcBef>
              <a:spcAft>
                <a:spcPts val="336"/>
              </a:spcAft>
              <a:buFont typeface="Arial"/>
              <a:buNone/>
              <a:defRPr sz="1600" kern="1200">
                <a:solidFill>
                  <a:srgbClr val="E02D21"/>
                </a:solidFill>
                <a:latin typeface="Arial"/>
                <a:ea typeface="+mn-ea"/>
                <a:cs typeface="Arial"/>
              </a:defRPr>
            </a:lvl1pPr>
            <a:lvl2pPr marL="742950" indent="-285750" algn="l" defTabSz="457200" rtl="0" eaLnBrk="1" latinLnBrk="0" hangingPunct="1">
              <a:lnSpc>
                <a:spcPts val="1800"/>
              </a:lnSpc>
              <a:spcBef>
                <a:spcPts val="336"/>
              </a:spcBef>
              <a:spcAft>
                <a:spcPts val="336"/>
              </a:spcAft>
              <a:buFont typeface="Arial"/>
              <a:buChar char="–"/>
              <a:defRPr sz="1600" kern="1200">
                <a:solidFill>
                  <a:schemeClr val="tx1"/>
                </a:solidFill>
                <a:latin typeface="Arial"/>
                <a:ea typeface="+mn-ea"/>
                <a:cs typeface="Arial"/>
              </a:defRPr>
            </a:lvl2pPr>
            <a:lvl3pPr marL="1143000" indent="-228600" algn="l" defTabSz="457200" rtl="0" eaLnBrk="1" latinLnBrk="0" hangingPunct="1">
              <a:lnSpc>
                <a:spcPts val="1800"/>
              </a:lnSpc>
              <a:spcBef>
                <a:spcPts val="336"/>
              </a:spcBef>
              <a:spcAft>
                <a:spcPts val="336"/>
              </a:spcAft>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ts val="1800"/>
              </a:lnSpc>
              <a:spcBef>
                <a:spcPts val="336"/>
              </a:spcBef>
              <a:spcAft>
                <a:spcPts val="336"/>
              </a:spcAft>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ts val="1800"/>
              </a:lnSpc>
              <a:spcBef>
                <a:spcPts val="336"/>
              </a:spcBef>
              <a:spcAft>
                <a:spcPts val="336"/>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229100" lvl="8" indent="-342900">
              <a:buFont typeface="Wingdings" charset="2"/>
              <a:buChar char="Ø"/>
            </a:pPr>
            <a:r>
              <a:rPr lang="en-US" sz="2400" b="1" dirty="0" smtClean="0">
                <a:latin typeface="Times New Roman" charset="0"/>
                <a:ea typeface="Times New Roman" charset="0"/>
                <a:cs typeface="Times New Roman" charset="0"/>
              </a:rPr>
              <a:t>+ 41 more across Computer Science, Neuroscience, Bioinformatics &amp; Computational Biology</a:t>
            </a:r>
          </a:p>
          <a:p>
            <a:pPr marL="1085850" lvl="1" indent="-342900">
              <a:buFont typeface="Wingdings" charset="2"/>
              <a:buChar char="Ø"/>
            </a:pPr>
            <a:endParaRPr lang="en-US" sz="2000" b="1" dirty="0"/>
          </a:p>
          <a:p>
            <a:pPr lvl="1" indent="0">
              <a:buNone/>
            </a:pPr>
            <a:endParaRPr lang="en-US" sz="2000" b="1" dirty="0"/>
          </a:p>
          <a:p>
            <a:pPr lvl="1" indent="0">
              <a:buNone/>
            </a:pPr>
            <a:endParaRPr lang="en-US" sz="2000" b="1" dirty="0" smtClean="0">
              <a:latin typeface="Times New Roman" charset="0"/>
              <a:ea typeface="Times New Roman" charset="0"/>
              <a:cs typeface="Times New Roman" charset="0"/>
            </a:endParaRPr>
          </a:p>
          <a:p>
            <a:pPr lvl="1" indent="0">
              <a:buNone/>
            </a:pPr>
            <a:r>
              <a:rPr lang="en-US" sz="2000" b="1" dirty="0" smtClean="0">
                <a:latin typeface="Times New Roman" charset="0"/>
                <a:ea typeface="Times New Roman" charset="0"/>
                <a:cs typeface="Times New Roman" charset="0"/>
              </a:rPr>
              <a:t>Supported by: </a:t>
            </a:r>
          </a:p>
        </p:txBody>
      </p:sp>
      <p:pic>
        <p:nvPicPr>
          <p:cNvPr id="9" name="Picture 8"/>
          <p:cNvPicPr>
            <a:picLocks noChangeAspect="1"/>
          </p:cNvPicPr>
          <p:nvPr/>
        </p:nvPicPr>
        <p:blipFill>
          <a:blip r:embed="rId5"/>
          <a:stretch>
            <a:fillRect/>
          </a:stretch>
        </p:blipFill>
        <p:spPr>
          <a:xfrm>
            <a:off x="565154" y="4579620"/>
            <a:ext cx="1949445" cy="1299630"/>
          </a:xfrm>
          <a:prstGeom prst="rect">
            <a:avLst/>
          </a:prstGeom>
        </p:spPr>
      </p:pic>
      <p:pic>
        <p:nvPicPr>
          <p:cNvPr id="11" name="Picture 10"/>
          <p:cNvPicPr>
            <a:picLocks noChangeAspect="1"/>
          </p:cNvPicPr>
          <p:nvPr/>
        </p:nvPicPr>
        <p:blipFill>
          <a:blip r:embed="rId6"/>
          <a:stretch>
            <a:fillRect/>
          </a:stretch>
        </p:blipFill>
        <p:spPr>
          <a:xfrm>
            <a:off x="3180907" y="4353560"/>
            <a:ext cx="2782186" cy="797560"/>
          </a:xfrm>
          <a:prstGeom prst="rect">
            <a:avLst/>
          </a:prstGeom>
        </p:spPr>
      </p:pic>
      <p:pic>
        <p:nvPicPr>
          <p:cNvPr id="12" name="Picture 11"/>
          <p:cNvPicPr>
            <a:picLocks noChangeAspect="1"/>
          </p:cNvPicPr>
          <p:nvPr/>
        </p:nvPicPr>
        <p:blipFill>
          <a:blip r:embed="rId7"/>
          <a:stretch>
            <a:fillRect/>
          </a:stretch>
        </p:blipFill>
        <p:spPr>
          <a:xfrm>
            <a:off x="7257262" y="4543425"/>
            <a:ext cx="1215390" cy="1215390"/>
          </a:xfrm>
          <a:prstGeom prst="rect">
            <a:avLst/>
          </a:prstGeom>
        </p:spPr>
      </p:pic>
      <p:pic>
        <p:nvPicPr>
          <p:cNvPr id="13" name="Picture 12"/>
          <p:cNvPicPr>
            <a:picLocks noChangeAspect="1"/>
          </p:cNvPicPr>
          <p:nvPr/>
        </p:nvPicPr>
        <p:blipFill>
          <a:blip r:embed="rId8"/>
          <a:stretch>
            <a:fillRect/>
          </a:stretch>
        </p:blipFill>
        <p:spPr>
          <a:xfrm>
            <a:off x="3426352" y="5332776"/>
            <a:ext cx="3197775" cy="1151199"/>
          </a:xfrm>
          <a:prstGeom prst="rect">
            <a:avLst/>
          </a:prstGeom>
        </p:spPr>
      </p:pic>
    </p:spTree>
    <p:extLst>
      <p:ext uri="{BB962C8B-B14F-4D97-AF65-F5344CB8AC3E}">
        <p14:creationId xmlns:p14="http://schemas.microsoft.com/office/powerpoint/2010/main" val="1890461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opportunities? Transportation</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1801" y="1698625"/>
            <a:ext cx="6394124" cy="4957763"/>
          </a:xfrm>
        </p:spPr>
      </p:pic>
      <p:pic>
        <p:nvPicPr>
          <p:cNvPr id="5" name="Picture 4"/>
          <p:cNvPicPr>
            <a:picLocks noChangeAspect="1"/>
          </p:cNvPicPr>
          <p:nvPr/>
        </p:nvPicPr>
        <p:blipFill>
          <a:blip r:embed="rId4"/>
          <a:stretch>
            <a:fillRect/>
          </a:stretch>
        </p:blipFill>
        <p:spPr>
          <a:xfrm>
            <a:off x="6328421" y="436294"/>
            <a:ext cx="2487930" cy="721500"/>
          </a:xfrm>
          <a:prstGeom prst="rect">
            <a:avLst/>
          </a:prstGeom>
        </p:spPr>
      </p:pic>
    </p:spTree>
    <p:extLst>
      <p:ext uri="{BB962C8B-B14F-4D97-AF65-F5344CB8AC3E}">
        <p14:creationId xmlns:p14="http://schemas.microsoft.com/office/powerpoint/2010/main" val="18249578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opportunities? </a:t>
            </a:r>
            <a:br>
              <a:rPr lang="en-US" dirty="0" smtClean="0"/>
            </a:br>
            <a:r>
              <a:rPr lang="en-US" dirty="0" smtClean="0"/>
              <a:t>Healthcare</a:t>
            </a:r>
            <a:endParaRPr lang="en-US"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063" y="1791800"/>
            <a:ext cx="8234723" cy="4957763"/>
          </a:xfrm>
        </p:spPr>
      </p:pic>
      <p:pic>
        <p:nvPicPr>
          <p:cNvPr id="6" name="Picture 5"/>
          <p:cNvPicPr>
            <a:picLocks noChangeAspect="1"/>
          </p:cNvPicPr>
          <p:nvPr/>
        </p:nvPicPr>
        <p:blipFill>
          <a:blip r:embed="rId4"/>
          <a:stretch>
            <a:fillRect/>
          </a:stretch>
        </p:blipFill>
        <p:spPr>
          <a:xfrm>
            <a:off x="6040963" y="436294"/>
            <a:ext cx="2552700" cy="711200"/>
          </a:xfrm>
          <a:prstGeom prst="rect">
            <a:avLst/>
          </a:prstGeom>
        </p:spPr>
      </p:pic>
    </p:spTree>
    <p:extLst>
      <p:ext uri="{BB962C8B-B14F-4D97-AF65-F5344CB8AC3E}">
        <p14:creationId xmlns:p14="http://schemas.microsoft.com/office/powerpoint/2010/main" val="1600112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opportunities? </a:t>
            </a:r>
            <a:br>
              <a:rPr lang="en-US" dirty="0" smtClean="0"/>
            </a:br>
            <a:r>
              <a:rPr lang="en-US" dirty="0" smtClean="0"/>
              <a:t>Security</a:t>
            </a: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241644" y="1610360"/>
            <a:ext cx="4018696" cy="5110480"/>
          </a:xfrm>
          <a:prstGeom prst="rect">
            <a:avLst/>
          </a:prstGeom>
        </p:spPr>
      </p:pic>
      <p:sp>
        <p:nvSpPr>
          <p:cNvPr id="7" name="TextBox 6"/>
          <p:cNvSpPr txBox="1"/>
          <p:nvPr/>
        </p:nvSpPr>
        <p:spPr>
          <a:xfrm>
            <a:off x="5989320" y="3288437"/>
            <a:ext cx="3154680" cy="1754326"/>
          </a:xfrm>
          <a:prstGeom prst="rect">
            <a:avLst/>
          </a:prstGeom>
          <a:noFill/>
        </p:spPr>
        <p:txBody>
          <a:bodyPr wrap="square" rtlCol="0">
            <a:spAutoFit/>
          </a:bodyPr>
          <a:lstStyle/>
          <a:p>
            <a:r>
              <a:rPr lang="en-US" dirty="0">
                <a:latin typeface="Times New Roman" charset="0"/>
                <a:ea typeface="Times New Roman" charset="0"/>
                <a:cs typeface="Times New Roman" charset="0"/>
              </a:rPr>
              <a:t>“Real life consists of bluffing, of little tactics of deception, of asking yourself what is the other man going to think I mean to do.”— </a:t>
            </a:r>
            <a:r>
              <a:rPr lang="en-US" dirty="0" smtClean="0">
                <a:latin typeface="Times New Roman" charset="0"/>
                <a:ea typeface="Times New Roman" charset="0"/>
                <a:cs typeface="Times New Roman" charset="0"/>
              </a:rPr>
              <a:t>John </a:t>
            </a:r>
            <a:r>
              <a:rPr lang="en-US" smtClean="0">
                <a:latin typeface="Times New Roman" charset="0"/>
                <a:ea typeface="Times New Roman" charset="0"/>
                <a:cs typeface="Times New Roman" charset="0"/>
              </a:rPr>
              <a:t>von </a:t>
            </a:r>
            <a:r>
              <a:rPr lang="en-US" dirty="0" err="1">
                <a:latin typeface="Times New Roman" charset="0"/>
                <a:ea typeface="Times New Roman" charset="0"/>
                <a:cs typeface="Times New Roman" charset="0"/>
              </a:rPr>
              <a:t>N</a:t>
            </a:r>
            <a:r>
              <a:rPr lang="en-US" smtClean="0">
                <a:latin typeface="Times New Roman" charset="0"/>
                <a:ea typeface="Times New Roman" charset="0"/>
                <a:cs typeface="Times New Roman" charset="0"/>
              </a:rPr>
              <a:t>eumann</a:t>
            </a:r>
            <a:r>
              <a:rPr lang="en-US" dirty="0" smtClean="0">
                <a:latin typeface="Times New Roman" charset="0"/>
                <a:ea typeface="Times New Roman" charset="0"/>
                <a:cs typeface="Times New Roman" charset="0"/>
              </a:rPr>
              <a:t>, founder of game theory</a:t>
            </a:r>
            <a:endParaRPr lang="en-US" dirty="0">
              <a:latin typeface="Times New Roman" charset="0"/>
              <a:ea typeface="Times New Roman" charset="0"/>
              <a:cs typeface="Times New Roman" charset="0"/>
            </a:endParaRPr>
          </a:p>
        </p:txBody>
      </p:sp>
      <p:pic>
        <p:nvPicPr>
          <p:cNvPr id="9" name="Picture 8"/>
          <p:cNvPicPr>
            <a:picLocks noChangeAspect="1"/>
          </p:cNvPicPr>
          <p:nvPr/>
        </p:nvPicPr>
        <p:blipFill>
          <a:blip r:embed="rId4"/>
          <a:stretch>
            <a:fillRect/>
          </a:stretch>
        </p:blipFill>
        <p:spPr>
          <a:xfrm>
            <a:off x="6857999" y="131246"/>
            <a:ext cx="1749841" cy="1353210"/>
          </a:xfrm>
          <a:prstGeom prst="rect">
            <a:avLst/>
          </a:prstGeom>
        </p:spPr>
      </p:pic>
    </p:spTree>
    <p:extLst>
      <p:ext uri="{BB962C8B-B14F-4D97-AF65-F5344CB8AC3E}">
        <p14:creationId xmlns:p14="http://schemas.microsoft.com/office/powerpoint/2010/main" val="1397726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Canada’s Leadership in AI: The Pan-Canadian AI Strategy</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511301" y="5980430"/>
            <a:ext cx="2286000" cy="662940"/>
          </a:xfrm>
          <a:prstGeom prst="rect">
            <a:avLst/>
          </a:prstGeom>
        </p:spPr>
      </p:pic>
      <p:pic>
        <p:nvPicPr>
          <p:cNvPr id="5" name="Picture 4"/>
          <p:cNvPicPr>
            <a:picLocks noChangeAspect="1"/>
          </p:cNvPicPr>
          <p:nvPr/>
        </p:nvPicPr>
        <p:blipFill>
          <a:blip r:embed="rId3"/>
          <a:stretch>
            <a:fillRect/>
          </a:stretch>
        </p:blipFill>
        <p:spPr>
          <a:xfrm>
            <a:off x="4478863" y="6098540"/>
            <a:ext cx="1531620" cy="426720"/>
          </a:xfrm>
          <a:prstGeom prst="rect">
            <a:avLst/>
          </a:prstGeom>
        </p:spPr>
      </p:pic>
      <p:pic>
        <p:nvPicPr>
          <p:cNvPr id="6" name="Picture 5"/>
          <p:cNvPicPr>
            <a:picLocks noChangeAspect="1"/>
          </p:cNvPicPr>
          <p:nvPr/>
        </p:nvPicPr>
        <p:blipFill>
          <a:blip r:embed="rId4"/>
          <a:stretch>
            <a:fillRect/>
          </a:stretch>
        </p:blipFill>
        <p:spPr>
          <a:xfrm>
            <a:off x="2650063" y="5656580"/>
            <a:ext cx="1143000" cy="883920"/>
          </a:xfrm>
          <a:prstGeom prst="rect">
            <a:avLst/>
          </a:prstGeom>
        </p:spPr>
      </p:pic>
      <p:sp>
        <p:nvSpPr>
          <p:cNvPr id="9" name="Content Placeholder 2"/>
          <p:cNvSpPr>
            <a:spLocks noGrp="1"/>
          </p:cNvSpPr>
          <p:nvPr>
            <p:ph idx="1"/>
          </p:nvPr>
        </p:nvSpPr>
        <p:spPr>
          <a:xfrm>
            <a:off x="384210" y="1775388"/>
            <a:ext cx="8546430" cy="4869252"/>
          </a:xfrm>
        </p:spPr>
        <p:txBody>
          <a:bodyPr>
            <a:normAutofit/>
          </a:bodyPr>
          <a:lstStyle/>
          <a:p>
            <a:pPr marL="1085850" lvl="1" indent="-342900">
              <a:buFont typeface="Wingdings" charset="2"/>
              <a:buChar char="Ø"/>
            </a:pPr>
            <a:r>
              <a:rPr lang="en-CA" sz="2400" b="1" dirty="0">
                <a:solidFill>
                  <a:srgbClr val="FF0000"/>
                </a:solidFill>
                <a:latin typeface="Times New Roman" charset="0"/>
                <a:ea typeface="Times New Roman" charset="0"/>
                <a:cs typeface="Times New Roman" charset="0"/>
              </a:rPr>
              <a:t>4 Goals</a:t>
            </a:r>
          </a:p>
          <a:p>
            <a:pPr marL="1485900" lvl="2" indent="-342900">
              <a:buFont typeface="Arial" charset="0"/>
              <a:buChar char="•"/>
            </a:pPr>
            <a:r>
              <a:rPr lang="en-CA" sz="1800" dirty="0" smtClean="0">
                <a:latin typeface="Times New Roman" charset="0"/>
                <a:ea typeface="Times New Roman" charset="0"/>
                <a:cs typeface="Times New Roman" charset="0"/>
              </a:rPr>
              <a:t>Research excellence</a:t>
            </a:r>
          </a:p>
          <a:p>
            <a:pPr marL="1485900" lvl="2" indent="-342900">
              <a:buFont typeface="Arial" charset="0"/>
              <a:buChar char="•"/>
            </a:pPr>
            <a:r>
              <a:rPr lang="en-CA" sz="1800" dirty="0" smtClean="0">
                <a:latin typeface="Times New Roman" charset="0"/>
                <a:ea typeface="Times New Roman" charset="0"/>
                <a:cs typeface="Times New Roman" charset="0"/>
              </a:rPr>
              <a:t>Bring the best researchers from around the world to Canada</a:t>
            </a:r>
          </a:p>
          <a:p>
            <a:pPr marL="1485900" lvl="2" indent="-342900">
              <a:buFont typeface="Arial" charset="0"/>
              <a:buChar char="•"/>
            </a:pPr>
            <a:r>
              <a:rPr lang="en-CA" sz="1800" dirty="0" smtClean="0">
                <a:latin typeface="Times New Roman" charset="0"/>
                <a:ea typeface="Times New Roman" charset="0"/>
                <a:cs typeface="Times New Roman" charset="0"/>
              </a:rPr>
              <a:t>Development of outstanding AI talent</a:t>
            </a:r>
          </a:p>
          <a:p>
            <a:pPr marL="1485900" lvl="2" indent="-342900">
              <a:buFont typeface="Arial" charset="0"/>
              <a:buChar char="•"/>
            </a:pPr>
            <a:r>
              <a:rPr lang="en-CA" sz="1800" dirty="0" smtClean="0">
                <a:latin typeface="Times New Roman" charset="0"/>
                <a:ea typeface="Times New Roman" charset="0"/>
                <a:cs typeface="Times New Roman" charset="0"/>
              </a:rPr>
              <a:t>Foster collaboration across the country via three Centres of Excellence</a:t>
            </a:r>
          </a:p>
          <a:p>
            <a:pPr marL="1485900" lvl="2" indent="-342900">
              <a:buFont typeface="Arial" charset="0"/>
              <a:buChar char="•"/>
            </a:pPr>
            <a:r>
              <a:rPr lang="en-CA" sz="1800" dirty="0" smtClean="0">
                <a:latin typeface="Times New Roman" charset="0"/>
                <a:ea typeface="Times New Roman" charset="0"/>
                <a:cs typeface="Times New Roman" charset="0"/>
              </a:rPr>
              <a:t>Develop </a:t>
            </a:r>
            <a:r>
              <a:rPr lang="en-CA" sz="1800" dirty="0">
                <a:latin typeface="Times New Roman" charset="0"/>
                <a:ea typeface="Times New Roman" charset="0"/>
                <a:cs typeface="Times New Roman" charset="0"/>
              </a:rPr>
              <a:t>global thought leadership on the economic, ethical, policy and legal implications of advances in </a:t>
            </a:r>
            <a:r>
              <a:rPr lang="en-CA" sz="1800" dirty="0" smtClean="0">
                <a:latin typeface="Times New Roman" charset="0"/>
                <a:ea typeface="Times New Roman" charset="0"/>
                <a:cs typeface="Times New Roman" charset="0"/>
              </a:rPr>
              <a:t>AI</a:t>
            </a:r>
            <a:endParaRPr lang="en-US" sz="1800" dirty="0">
              <a:latin typeface="Times New Roman" charset="0"/>
              <a:ea typeface="Times New Roman" charset="0"/>
              <a:cs typeface="Times New Roman" charset="0"/>
            </a:endParaRPr>
          </a:p>
          <a:p>
            <a:pPr marL="1085850" lvl="1" indent="-342900">
              <a:buFont typeface="Wingdings" charset="2"/>
              <a:buChar char="Ø"/>
            </a:pPr>
            <a:endParaRPr lang="en-US" sz="2400" b="1" dirty="0" smtClean="0">
              <a:solidFill>
                <a:srgbClr val="FF0000"/>
              </a:solidFill>
              <a:latin typeface="Times New Roman" charset="0"/>
              <a:ea typeface="Times New Roman" charset="0"/>
              <a:cs typeface="Times New Roman" charset="0"/>
            </a:endParaRPr>
          </a:p>
          <a:p>
            <a:pPr marL="1085850" lvl="1" indent="-342900">
              <a:buFont typeface="Wingdings" charset="2"/>
              <a:buChar char="Ø"/>
            </a:pPr>
            <a:r>
              <a:rPr lang="en-US" sz="2400" b="1" dirty="0">
                <a:solidFill>
                  <a:srgbClr val="FF0000"/>
                </a:solidFill>
                <a:latin typeface="Times New Roman" charset="0"/>
                <a:ea typeface="Times New Roman" charset="0"/>
                <a:cs typeface="Times New Roman" charset="0"/>
              </a:rPr>
              <a:t>4 Major Activities</a:t>
            </a:r>
          </a:p>
          <a:p>
            <a:pPr marL="1485900" lvl="2" indent="-342900">
              <a:buFont typeface="Arial" charset="0"/>
              <a:buChar char="•"/>
            </a:pPr>
            <a:r>
              <a:rPr lang="en-US" sz="1800" dirty="0" smtClean="0">
                <a:latin typeface="Times New Roman" charset="0"/>
                <a:ea typeface="Times New Roman" charset="0"/>
                <a:cs typeface="Times New Roman" charset="0"/>
              </a:rPr>
              <a:t>Establish core-funding for AI Institutes</a:t>
            </a:r>
            <a:endParaRPr lang="en-US" sz="1800" dirty="0">
              <a:latin typeface="Times New Roman" charset="0"/>
              <a:ea typeface="Times New Roman" charset="0"/>
              <a:cs typeface="Times New Roman" charset="0"/>
            </a:endParaRPr>
          </a:p>
          <a:p>
            <a:pPr marL="1485900" lvl="2" indent="-342900">
              <a:buFont typeface="Arial" charset="0"/>
              <a:buChar char="•"/>
            </a:pPr>
            <a:r>
              <a:rPr lang="en-US" sz="1800" dirty="0" smtClean="0">
                <a:latin typeface="Times New Roman" charset="0"/>
                <a:ea typeface="Times New Roman" charset="0"/>
                <a:cs typeface="Times New Roman" charset="0"/>
              </a:rPr>
              <a:t>50 Canada </a:t>
            </a:r>
            <a:r>
              <a:rPr lang="en-US" sz="1800" dirty="0">
                <a:latin typeface="Times New Roman" charset="0"/>
                <a:ea typeface="Times New Roman" charset="0"/>
                <a:cs typeface="Times New Roman" charset="0"/>
              </a:rPr>
              <a:t>CIFAR Chairs in AI </a:t>
            </a:r>
          </a:p>
          <a:p>
            <a:pPr marL="1485900" lvl="2" indent="-342900">
              <a:buFont typeface="Arial" charset="0"/>
              <a:buChar char="•"/>
            </a:pPr>
            <a:r>
              <a:rPr lang="en-US" sz="1800" dirty="0">
                <a:latin typeface="Times New Roman" charset="0"/>
                <a:ea typeface="Times New Roman" charset="0"/>
                <a:cs typeface="Times New Roman" charset="0"/>
              </a:rPr>
              <a:t>Pan-Canadian </a:t>
            </a:r>
            <a:r>
              <a:rPr lang="en-US" sz="1800" dirty="0" smtClean="0">
                <a:latin typeface="Times New Roman" charset="0"/>
                <a:ea typeface="Times New Roman" charset="0"/>
                <a:cs typeface="Times New Roman" charset="0"/>
              </a:rPr>
              <a:t>workshops, conference, summer schools, etc.</a:t>
            </a:r>
            <a:endParaRPr lang="en-US" sz="1800" dirty="0">
              <a:latin typeface="Times New Roman" charset="0"/>
              <a:ea typeface="Times New Roman" charset="0"/>
              <a:cs typeface="Times New Roman" charset="0"/>
            </a:endParaRPr>
          </a:p>
          <a:p>
            <a:pPr marL="1485900" lvl="2" indent="-342900">
              <a:buFont typeface="Arial" charset="0"/>
              <a:buChar char="•"/>
            </a:pPr>
            <a:r>
              <a:rPr lang="en-US" sz="1800" dirty="0">
                <a:latin typeface="Times New Roman" charset="0"/>
                <a:ea typeface="Times New Roman" charset="0"/>
                <a:cs typeface="Times New Roman" charset="0"/>
              </a:rPr>
              <a:t>AI &amp; </a:t>
            </a:r>
            <a:r>
              <a:rPr lang="en-US" sz="1800" dirty="0" smtClean="0">
                <a:latin typeface="Times New Roman" charset="0"/>
                <a:ea typeface="Times New Roman" charset="0"/>
                <a:cs typeface="Times New Roman" charset="0"/>
              </a:rPr>
              <a:t>Society Program (international in scope)</a:t>
            </a:r>
          </a:p>
          <a:p>
            <a:pPr marL="285750" indent="-285750">
              <a:lnSpc>
                <a:spcPct val="100000"/>
              </a:lnSpc>
              <a:buFont typeface="Arial" panose="020B0604020202020204" pitchFamily="34" charset="0"/>
              <a:buChar char="•"/>
            </a:pPr>
            <a:endParaRPr lang="en-CA" sz="1800" dirty="0"/>
          </a:p>
        </p:txBody>
      </p:sp>
    </p:spTree>
    <p:extLst>
      <p:ext uri="{BB962C8B-B14F-4D97-AF65-F5344CB8AC3E}">
        <p14:creationId xmlns:p14="http://schemas.microsoft.com/office/powerpoint/2010/main" val="1197038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4063" y="436294"/>
            <a:ext cx="8229600" cy="831680"/>
          </a:xfrm>
        </p:spPr>
        <p:txBody>
          <a:bodyPr>
            <a:normAutofit fontScale="90000"/>
          </a:bodyPr>
          <a:lstStyle/>
          <a:p>
            <a:r>
              <a:rPr lang="en-US" dirty="0" smtClean="0"/>
              <a:t>Canada CIFAR AI Chairs: International Scientific Advisory Committee</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44321"/>
            <a:ext cx="3931920" cy="270109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721" y="1827993"/>
            <a:ext cx="4044384" cy="25545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7" y="4226550"/>
            <a:ext cx="3994577" cy="25194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87912"/>
            <a:ext cx="4053839" cy="2715807"/>
          </a:xfrm>
          <a:prstGeom prst="rect">
            <a:avLst/>
          </a:prstGeom>
        </p:spPr>
      </p:pic>
    </p:spTree>
    <p:extLst>
      <p:ext uri="{BB962C8B-B14F-4D97-AF65-F5344CB8AC3E}">
        <p14:creationId xmlns:p14="http://schemas.microsoft.com/office/powerpoint/2010/main" val="541199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Pan-Canadian Activities</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508" y="1649546"/>
            <a:ext cx="2631464" cy="163246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782" y="1714396"/>
            <a:ext cx="3032760" cy="212084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94" y="5141987"/>
            <a:ext cx="3796119" cy="45636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412" y="5581010"/>
            <a:ext cx="6622588" cy="125587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19" y="1664962"/>
            <a:ext cx="1748957" cy="242824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6816" y="5581009"/>
            <a:ext cx="1327184" cy="12558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6240" y="4281660"/>
            <a:ext cx="4937760" cy="1218614"/>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4882" y="3477825"/>
            <a:ext cx="2639443" cy="1048785"/>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386" y="4281660"/>
            <a:ext cx="3370580" cy="669885"/>
          </a:xfrm>
          <a:prstGeom prst="rect">
            <a:avLst/>
          </a:prstGeom>
        </p:spPr>
      </p:pic>
    </p:spTree>
    <p:extLst>
      <p:ext uri="{BB962C8B-B14F-4D97-AF65-F5344CB8AC3E}">
        <p14:creationId xmlns:p14="http://schemas.microsoft.com/office/powerpoint/2010/main" val="297194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AI?</a:t>
            </a:r>
            <a:endParaRPr lang="en-US" dirty="0"/>
          </a:p>
        </p:txBody>
      </p:sp>
      <p:sp>
        <p:nvSpPr>
          <p:cNvPr id="5" name="Rectangle 4"/>
          <p:cNvSpPr/>
          <p:nvPr/>
        </p:nvSpPr>
        <p:spPr>
          <a:xfrm>
            <a:off x="3936018" y="1902007"/>
            <a:ext cx="5008165" cy="4247317"/>
          </a:xfrm>
          <a:prstGeom prst="rect">
            <a:avLst/>
          </a:prstGeom>
        </p:spPr>
        <p:txBody>
          <a:bodyPr wrap="square">
            <a:spAutoFit/>
          </a:bodyPr>
          <a:lstStyle/>
          <a:p>
            <a:r>
              <a:rPr lang="en-US" sz="1400" b="1" dirty="0" smtClean="0">
                <a:latin typeface="Times New Roman" charset="0"/>
                <a:ea typeface="Times New Roman" charset="0"/>
                <a:cs typeface="Times New Roman" charset="0"/>
              </a:rPr>
              <a:t>AI</a:t>
            </a:r>
            <a:r>
              <a:rPr lang="en-US" sz="1400" dirty="0" smtClean="0">
                <a:latin typeface="Times New Roman" charset="0"/>
                <a:ea typeface="Times New Roman" charset="0"/>
                <a:cs typeface="Times New Roman" charset="0"/>
              </a:rPr>
              <a:t> refers </a:t>
            </a:r>
            <a:r>
              <a:rPr lang="en-US" sz="1400" dirty="0">
                <a:latin typeface="Times New Roman" charset="0"/>
                <a:ea typeface="Times New Roman" charset="0"/>
                <a:cs typeface="Times New Roman" charset="0"/>
              </a:rPr>
              <a:t>to computers that can learn about the world flexibly, make inferences about what they see and hear, and achieve human-like understanding of information. </a:t>
            </a:r>
            <a:r>
              <a:rPr lang="en-US" sz="1400" dirty="0" smtClean="0">
                <a:latin typeface="Times New Roman" charset="0"/>
                <a:ea typeface="Times New Roman" charset="0"/>
                <a:cs typeface="Times New Roman" charset="0"/>
              </a:rPr>
              <a:t>AI involves </a:t>
            </a:r>
            <a:r>
              <a:rPr lang="en-US" sz="1400" dirty="0">
                <a:latin typeface="Times New Roman" charset="0"/>
                <a:ea typeface="Times New Roman" charset="0"/>
                <a:cs typeface="Times New Roman" charset="0"/>
              </a:rPr>
              <a:t>capacities like visual and auditory perception, the ability to read and to make sensible decisions, and the power to make accurate predictions based on existing knowledge</a:t>
            </a:r>
            <a:r>
              <a:rPr lang="en-US" sz="1400" dirty="0" smtClean="0">
                <a:latin typeface="Times New Roman" charset="0"/>
                <a:ea typeface="Times New Roman" charset="0"/>
                <a:cs typeface="Times New Roman" charset="0"/>
              </a:rPr>
              <a:t>.</a:t>
            </a:r>
            <a:endParaRPr lang="en-US" sz="1400" dirty="0">
              <a:latin typeface="Times New Roman" charset="0"/>
              <a:ea typeface="Times New Roman" charset="0"/>
              <a:cs typeface="Times New Roman" charset="0"/>
            </a:endParaRPr>
          </a:p>
          <a:p>
            <a:endParaRPr lang="en-US" sz="1400" b="1" dirty="0" smtClean="0">
              <a:latin typeface="Times New Roman" charset="0"/>
              <a:ea typeface="Times New Roman" charset="0"/>
              <a:cs typeface="Times New Roman" charset="0"/>
            </a:endParaRPr>
          </a:p>
          <a:p>
            <a:r>
              <a:rPr lang="en-US" sz="1400" b="1" dirty="0" smtClean="0">
                <a:latin typeface="Times New Roman" charset="0"/>
                <a:ea typeface="Times New Roman" charset="0"/>
                <a:cs typeface="Times New Roman" charset="0"/>
              </a:rPr>
              <a:t>Machine </a:t>
            </a:r>
            <a:r>
              <a:rPr lang="en-US" sz="1400" b="1" dirty="0">
                <a:latin typeface="Times New Roman" charset="0"/>
                <a:ea typeface="Times New Roman" charset="0"/>
                <a:cs typeface="Times New Roman" charset="0"/>
              </a:rPr>
              <a:t>Learning</a:t>
            </a:r>
            <a:endParaRPr lang="en-US" sz="1400" dirty="0">
              <a:latin typeface="Times New Roman" charset="0"/>
              <a:ea typeface="Times New Roman" charset="0"/>
              <a:cs typeface="Times New Roman" charset="0"/>
            </a:endParaRPr>
          </a:p>
          <a:p>
            <a:r>
              <a:rPr lang="en-US" sz="1400" dirty="0" smtClean="0">
                <a:latin typeface="Times New Roman" charset="0"/>
                <a:ea typeface="Times New Roman" charset="0"/>
                <a:cs typeface="Times New Roman" charset="0"/>
              </a:rPr>
              <a:t>Machine </a:t>
            </a:r>
            <a:r>
              <a:rPr lang="en-US" sz="1400" dirty="0">
                <a:latin typeface="Times New Roman" charset="0"/>
                <a:ea typeface="Times New Roman" charset="0"/>
                <a:cs typeface="Times New Roman" charset="0"/>
              </a:rPr>
              <a:t>learning algorithms give computers the power to learn and recognize patterns the way people do, without requiring specific and repetitive instructions for each new piece of data. </a:t>
            </a:r>
          </a:p>
          <a:p>
            <a:r>
              <a:rPr lang="en-US" sz="1400" dirty="0">
                <a:latin typeface="Times New Roman" charset="0"/>
                <a:ea typeface="Times New Roman" charset="0"/>
                <a:cs typeface="Times New Roman" charset="0"/>
              </a:rPr>
              <a:t/>
            </a:r>
            <a:br>
              <a:rPr lang="en-US" sz="1400" dirty="0">
                <a:latin typeface="Times New Roman" charset="0"/>
                <a:ea typeface="Times New Roman" charset="0"/>
                <a:cs typeface="Times New Roman" charset="0"/>
              </a:rPr>
            </a:br>
            <a:endParaRPr lang="en-US" sz="1400" dirty="0">
              <a:latin typeface="Times New Roman" charset="0"/>
              <a:ea typeface="Times New Roman" charset="0"/>
              <a:cs typeface="Times New Roman" charset="0"/>
            </a:endParaRPr>
          </a:p>
          <a:p>
            <a:r>
              <a:rPr lang="en-US" sz="1400" b="1" dirty="0">
                <a:latin typeface="Times New Roman" charset="0"/>
                <a:ea typeface="Times New Roman" charset="0"/>
                <a:cs typeface="Times New Roman" charset="0"/>
              </a:rPr>
              <a:t>Deep Learning</a:t>
            </a:r>
            <a:endParaRPr lang="en-US" sz="1400" dirty="0">
              <a:latin typeface="Times New Roman" charset="0"/>
              <a:ea typeface="Times New Roman" charset="0"/>
              <a:cs typeface="Times New Roman" charset="0"/>
            </a:endParaRPr>
          </a:p>
          <a:p>
            <a:r>
              <a:rPr lang="en-US" sz="1400" dirty="0" smtClean="0">
                <a:latin typeface="Times New Roman" charset="0"/>
                <a:ea typeface="Times New Roman" charset="0"/>
                <a:cs typeface="Times New Roman" charset="0"/>
              </a:rPr>
              <a:t>Deep </a:t>
            </a:r>
            <a:r>
              <a:rPr lang="en-US" sz="1400" dirty="0">
                <a:latin typeface="Times New Roman" charset="0"/>
                <a:ea typeface="Times New Roman" charset="0"/>
                <a:cs typeface="Times New Roman" charset="0"/>
              </a:rPr>
              <a:t>learning is a subfield of machine learning. Many other types of machine learning work well with limited data sets, but deep learning alone appears to continuously improve as the machine absorbs more and more data. </a:t>
            </a:r>
          </a:p>
          <a:p>
            <a:endParaRPr lang="en-US" dirty="0">
              <a:latin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89" y="2230582"/>
            <a:ext cx="3560929" cy="3463636"/>
          </a:xfrm>
          <a:prstGeom prst="rect">
            <a:avLst/>
          </a:prstGeom>
          <a:solidFill>
            <a:srgbClr val="FF0000"/>
          </a:solidFill>
        </p:spPr>
      </p:pic>
      <p:sp>
        <p:nvSpPr>
          <p:cNvPr id="3" name="TextBox 2"/>
          <p:cNvSpPr txBox="1"/>
          <p:nvPr/>
        </p:nvSpPr>
        <p:spPr>
          <a:xfrm>
            <a:off x="6428961" y="6550223"/>
            <a:ext cx="2715039"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Source: A. </a:t>
            </a:r>
            <a:r>
              <a:rPr lang="en-US" sz="1400" dirty="0" err="1" smtClean="0">
                <a:latin typeface="Times New Roman" charset="0"/>
                <a:ea typeface="Times New Roman" charset="0"/>
                <a:cs typeface="Times New Roman" charset="0"/>
              </a:rPr>
              <a:t>Paprica</a:t>
            </a:r>
            <a:r>
              <a:rPr lang="en-US" sz="1400" dirty="0" smtClean="0">
                <a:latin typeface="Times New Roman" charset="0"/>
                <a:ea typeface="Times New Roman" charset="0"/>
                <a:cs typeface="Times New Roman" charset="0"/>
              </a:rPr>
              <a:t>, Vector Institute</a:t>
            </a:r>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819999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CIFAR AI &amp; Society Program</a:t>
            </a:r>
            <a:endParaRPr lang="en-US" dirty="0"/>
          </a:p>
        </p:txBody>
      </p:sp>
      <p:sp>
        <p:nvSpPr>
          <p:cNvPr id="3" name="Content Placeholder 2"/>
          <p:cNvSpPr>
            <a:spLocks noGrp="1"/>
          </p:cNvSpPr>
          <p:nvPr>
            <p:ph idx="1"/>
          </p:nvPr>
        </p:nvSpPr>
        <p:spPr>
          <a:xfrm>
            <a:off x="384210" y="1775388"/>
            <a:ext cx="8546430" cy="4869252"/>
          </a:xfrm>
        </p:spPr>
        <p:txBody>
          <a:bodyPr>
            <a:normAutofit/>
          </a:bodyPr>
          <a:lstStyle/>
          <a:p>
            <a:pPr marL="285750" indent="-285750">
              <a:lnSpc>
                <a:spcPct val="100000"/>
              </a:lnSpc>
              <a:buFont typeface="Arial" panose="020B0604020202020204" pitchFamily="34" charset="0"/>
              <a:buChar char="•"/>
            </a:pPr>
            <a:r>
              <a:rPr lang="en-US" sz="2000" dirty="0" smtClean="0">
                <a:latin typeface="Times New Roman" charset="0"/>
                <a:ea typeface="Times New Roman" charset="0"/>
                <a:cs typeface="Times New Roman" charset="0"/>
              </a:rPr>
              <a:t>Call for Workshops </a:t>
            </a:r>
            <a:r>
              <a:rPr lang="mr-IN" sz="2000" dirty="0" smtClean="0">
                <a:latin typeface="Times New Roman" charset="0"/>
                <a:ea typeface="Times New Roman" charset="0"/>
                <a:cs typeface="Times New Roman" charset="0"/>
              </a:rPr>
              <a:t>–</a:t>
            </a:r>
            <a:r>
              <a:rPr lang="en-US" sz="2000" dirty="0" smtClean="0">
                <a:latin typeface="Times New Roman" charset="0"/>
                <a:ea typeface="Times New Roman" charset="0"/>
                <a:cs typeface="Times New Roman" charset="0"/>
              </a:rPr>
              <a:t> opens March 31</a:t>
            </a:r>
          </a:p>
          <a:p>
            <a:pPr marL="685800" lvl="2">
              <a:lnSpc>
                <a:spcPct val="100000"/>
              </a:lnSpc>
              <a:buFont typeface="Arial" panose="020B0604020202020204" pitchFamily="34" charset="0"/>
              <a:buChar char="•"/>
            </a:pPr>
            <a:r>
              <a:rPr lang="en-US" sz="2000" dirty="0">
                <a:latin typeface="Times New Roman" charset="0"/>
                <a:ea typeface="Times New Roman" charset="0"/>
                <a:cs typeface="Times New Roman" charset="0"/>
              </a:rPr>
              <a:t>bring together international groups of researchers and practitioners to explore some of the biggest questions in AI from ethical, legal, economic, and social </a:t>
            </a:r>
            <a:r>
              <a:rPr lang="en-US" sz="2000" dirty="0" smtClean="0">
                <a:latin typeface="Times New Roman" charset="0"/>
                <a:ea typeface="Times New Roman" charset="0"/>
                <a:cs typeface="Times New Roman" charset="0"/>
              </a:rPr>
              <a:t>perspectives</a:t>
            </a:r>
          </a:p>
          <a:p>
            <a:pPr marL="0" lvl="1" indent="0">
              <a:lnSpc>
                <a:spcPct val="100000"/>
              </a:lnSpc>
              <a:buNone/>
            </a:pPr>
            <a:endParaRPr lang="en-US" sz="2000" dirty="0" smtClean="0">
              <a:latin typeface="Times New Roman" charset="0"/>
              <a:ea typeface="Times New Roman" charset="0"/>
              <a:cs typeface="Times New Roman" charset="0"/>
            </a:endParaRPr>
          </a:p>
          <a:p>
            <a:pPr marL="285750" indent="-285750">
              <a:lnSpc>
                <a:spcPct val="100000"/>
              </a:lnSpc>
              <a:buFont typeface="Arial" panose="020B0604020202020204" pitchFamily="34" charset="0"/>
              <a:buChar char="•"/>
            </a:pPr>
            <a:r>
              <a:rPr lang="en-US" sz="2000" dirty="0" smtClean="0">
                <a:latin typeface="Times New Roman" charset="0"/>
                <a:ea typeface="Times New Roman" charset="0"/>
                <a:cs typeface="Times New Roman" charset="0"/>
              </a:rPr>
              <a:t>CIFAR AI &amp; Society Policy Labs</a:t>
            </a:r>
          </a:p>
          <a:p>
            <a:pPr marL="1028700" lvl="1">
              <a:lnSpc>
                <a:spcPct val="100000"/>
              </a:lnSpc>
              <a:buFont typeface="Arial" panose="020B0604020202020204" pitchFamily="34" charset="0"/>
              <a:buChar char="•"/>
            </a:pPr>
            <a:r>
              <a:rPr lang="en-US" sz="2000" dirty="0" smtClean="0">
                <a:latin typeface="Times New Roman" charset="0"/>
                <a:ea typeface="Times New Roman" charset="0"/>
                <a:cs typeface="Times New Roman" charset="0"/>
              </a:rPr>
              <a:t>convene </a:t>
            </a:r>
            <a:r>
              <a:rPr lang="en-US" sz="2000" dirty="0">
                <a:latin typeface="Times New Roman" charset="0"/>
                <a:ea typeface="Times New Roman" charset="0"/>
                <a:cs typeface="Times New Roman" charset="0"/>
              </a:rPr>
              <a:t>early career policy innovators to undertake foresight explorations and develop thought-provoking future scenarios for the implications of AI on the policy landscape </a:t>
            </a:r>
          </a:p>
          <a:p>
            <a:pPr marL="285750" indent="-285750">
              <a:lnSpc>
                <a:spcPct val="100000"/>
              </a:lnSpc>
              <a:buFont typeface="Arial" panose="020B0604020202020204" pitchFamily="34" charset="0"/>
              <a:buChar char="•"/>
            </a:pPr>
            <a:endParaRPr lang="en-CA" dirty="0">
              <a:latin typeface="Times New Roman" charset="0"/>
              <a:ea typeface="Times New Roman" charset="0"/>
              <a:cs typeface="Times New Roman"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7963" y="5265420"/>
            <a:ext cx="3695700" cy="1104900"/>
          </a:xfrm>
          <a:prstGeom prst="rect">
            <a:avLst/>
          </a:prstGeom>
        </p:spPr>
      </p:pic>
    </p:spTree>
    <p:extLst>
      <p:ext uri="{BB962C8B-B14F-4D97-AF65-F5344CB8AC3E}">
        <p14:creationId xmlns:p14="http://schemas.microsoft.com/office/powerpoint/2010/main" val="2113215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We </a:t>
            </a:r>
            <a:r>
              <a:rPr lang="en-US" dirty="0"/>
              <a:t>W</a:t>
            </a:r>
            <a:r>
              <a:rPr lang="en-US" dirty="0" smtClean="0"/>
              <a:t>ill </a:t>
            </a:r>
            <a:r>
              <a:rPr lang="en-US" dirty="0"/>
              <a:t>F</a:t>
            </a:r>
            <a:r>
              <a:rPr lang="en-US" dirty="0" smtClean="0"/>
              <a:t>ace</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353" y="1973885"/>
            <a:ext cx="5664550" cy="150464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353" y="1733551"/>
            <a:ext cx="5664550" cy="60165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145" y="4301491"/>
            <a:ext cx="5454758" cy="2075180"/>
          </a:xfrm>
          <a:prstGeom prst="rect">
            <a:avLst/>
          </a:prstGeom>
        </p:spPr>
      </p:pic>
    </p:spTree>
    <p:extLst>
      <p:ext uri="{BB962C8B-B14F-4D97-AF65-F5344CB8AC3E}">
        <p14:creationId xmlns:p14="http://schemas.microsoft.com/office/powerpoint/2010/main" val="1771162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Thoughts</a:t>
            </a:r>
            <a:endParaRPr lang="en-US" dirty="0"/>
          </a:p>
        </p:txBody>
      </p:sp>
      <p:sp>
        <p:nvSpPr>
          <p:cNvPr id="5" name="Content Placeholder 4"/>
          <p:cNvSpPr>
            <a:spLocks noGrp="1"/>
          </p:cNvSpPr>
          <p:nvPr>
            <p:ph idx="1"/>
          </p:nvPr>
        </p:nvSpPr>
        <p:spPr>
          <a:xfrm>
            <a:off x="384210" y="1775388"/>
            <a:ext cx="5707630" cy="4067839"/>
          </a:xfrm>
        </p:spPr>
        <p:txBody>
          <a:bodyPr>
            <a:normAutofit/>
          </a:bodyPr>
          <a:lstStyle/>
          <a:p>
            <a:pPr marL="285750" indent="-285750">
              <a:buFont typeface="Arial" charset="0"/>
              <a:buChar char="•"/>
            </a:pPr>
            <a:r>
              <a:rPr lang="en-US" sz="2000" dirty="0" smtClean="0">
                <a:solidFill>
                  <a:schemeClr val="tx1"/>
                </a:solidFill>
                <a:latin typeface="Times New Roman" charset="0"/>
                <a:ea typeface="Times New Roman" charset="0"/>
                <a:cs typeface="Times New Roman" charset="0"/>
              </a:rPr>
              <a:t>Machine learning is transforming all aspects of human activity that generate large amounts of data, from finance to transportation, health </a:t>
            </a:r>
            <a:r>
              <a:rPr lang="en-US" sz="2000" smtClean="0">
                <a:solidFill>
                  <a:schemeClr val="tx1"/>
                </a:solidFill>
                <a:latin typeface="Times New Roman" charset="0"/>
                <a:ea typeface="Times New Roman" charset="0"/>
                <a:cs typeface="Times New Roman" charset="0"/>
              </a:rPr>
              <a:t>to agriculture, </a:t>
            </a:r>
            <a:r>
              <a:rPr lang="en-US" sz="2000" dirty="0" smtClean="0">
                <a:solidFill>
                  <a:schemeClr val="tx1"/>
                </a:solidFill>
                <a:latin typeface="Times New Roman" charset="0"/>
                <a:ea typeface="Times New Roman" charset="0"/>
                <a:cs typeface="Times New Roman" charset="0"/>
              </a:rPr>
              <a:t>with the potential for tremendous positive social, economic and environmental impact.</a:t>
            </a:r>
          </a:p>
          <a:p>
            <a:pPr marL="285750" indent="-285750">
              <a:buFont typeface="Arial" charset="0"/>
              <a:buChar char="•"/>
            </a:pPr>
            <a:endParaRPr lang="en-US" sz="2000" dirty="0" smtClean="0">
              <a:solidFill>
                <a:schemeClr val="tx1"/>
              </a:solidFill>
              <a:latin typeface="Times New Roman" charset="0"/>
              <a:ea typeface="Times New Roman" charset="0"/>
              <a:cs typeface="Times New Roman" charset="0"/>
            </a:endParaRPr>
          </a:p>
          <a:p>
            <a:pPr marL="285750" indent="-285750">
              <a:buFont typeface="Arial" charset="0"/>
              <a:buChar char="•"/>
            </a:pPr>
            <a:r>
              <a:rPr lang="en-US" sz="2000" dirty="0" smtClean="0">
                <a:solidFill>
                  <a:schemeClr val="tx1"/>
                </a:solidFill>
                <a:latin typeface="Times New Roman" charset="0"/>
                <a:ea typeface="Times New Roman" charset="0"/>
                <a:cs typeface="Times New Roman" charset="0"/>
              </a:rPr>
              <a:t>Canada and CIFAR have a long history of pioneering transformative research in AI and machine learning.</a:t>
            </a:r>
          </a:p>
          <a:p>
            <a:pPr marL="285750" indent="-285750">
              <a:buFont typeface="Arial" charset="0"/>
              <a:buChar char="•"/>
            </a:pPr>
            <a:endParaRPr lang="en-US" sz="2000" dirty="0" smtClean="0">
              <a:solidFill>
                <a:schemeClr val="tx1"/>
              </a:solidFill>
              <a:latin typeface="Times New Roman" charset="0"/>
              <a:ea typeface="Times New Roman" charset="0"/>
              <a:cs typeface="Times New Roman" charset="0"/>
            </a:endParaRPr>
          </a:p>
          <a:p>
            <a:pPr marL="285750" indent="-285750">
              <a:buFont typeface="Arial" charset="0"/>
              <a:buChar char="•"/>
            </a:pPr>
            <a:r>
              <a:rPr lang="en-US" sz="2000" dirty="0" smtClean="0">
                <a:solidFill>
                  <a:schemeClr val="tx1"/>
                </a:solidFill>
                <a:latin typeface="Times New Roman" charset="0"/>
                <a:ea typeface="Times New Roman" charset="0"/>
                <a:cs typeface="Times New Roman" charset="0"/>
              </a:rPr>
              <a:t>The Pan-Canadian AI Strategy will help to cement Canada’s leadership position and establish a vibrant ecosystem of cutting edge research and talent development.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1840" y="1972887"/>
            <a:ext cx="2704179" cy="3672840"/>
          </a:xfrm>
          <a:prstGeom prst="rect">
            <a:avLst/>
          </a:prstGeom>
        </p:spPr>
      </p:pic>
    </p:spTree>
    <p:extLst>
      <p:ext uri="{BB962C8B-B14F-4D97-AF65-F5344CB8AC3E}">
        <p14:creationId xmlns:p14="http://schemas.microsoft.com/office/powerpoint/2010/main" val="780016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 Canadian AI scene and Intro to DL</a:t>
            </a:r>
            <a:endParaRPr lang="en-US" dirty="0"/>
          </a:p>
        </p:txBody>
      </p:sp>
      <p:pic>
        <p:nvPicPr>
          <p:cNvPr id="10" name="Content Placeholder 9">
            <a:hlinkClick r:id="rId2"/>
          </p:cNvPr>
          <p:cNvPicPr>
            <a:picLocks noGrp="1" noChangeAspect="1"/>
          </p:cNvPicPr>
          <p:nvPr>
            <p:ph idx="1"/>
          </p:nvPr>
        </p:nvPicPr>
        <p:blipFill>
          <a:blip r:embed="rId3"/>
          <a:stretch>
            <a:fillRect/>
          </a:stretch>
        </p:blipFill>
        <p:spPr>
          <a:xfrm>
            <a:off x="2319655" y="1789906"/>
            <a:ext cx="3810000" cy="1143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 y="2705100"/>
            <a:ext cx="9144000" cy="5697154"/>
          </a:xfrm>
          <a:prstGeom prst="rect">
            <a:avLst/>
          </a:prstGeom>
        </p:spPr>
      </p:pic>
    </p:spTree>
    <p:extLst>
      <p:ext uri="{BB962C8B-B14F-4D97-AF65-F5344CB8AC3E}">
        <p14:creationId xmlns:p14="http://schemas.microsoft.com/office/powerpoint/2010/main" val="2923652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 Canadian AI scene and Intro to DL</a:t>
            </a:r>
            <a:endParaRPr lang="en-US" dirty="0"/>
          </a:p>
        </p:txBody>
      </p:sp>
      <p:sp>
        <p:nvSpPr>
          <p:cNvPr id="3" name="Content Placeholder 2"/>
          <p:cNvSpPr>
            <a:spLocks noGrp="1"/>
          </p:cNvSpPr>
          <p:nvPr>
            <p:ph idx="1"/>
          </p:nvPr>
        </p:nvSpPr>
        <p:spPr>
          <a:xfrm>
            <a:off x="384210" y="1775388"/>
            <a:ext cx="6687150" cy="4579692"/>
          </a:xfrm>
        </p:spPr>
        <p:txBody>
          <a:bodyPr/>
          <a:lstStyle/>
          <a:p>
            <a:endParaRPr lang="en-US" b="1" dirty="0" smtClean="0">
              <a:hlinkClick r:id="rId2"/>
            </a:endParaRPr>
          </a:p>
          <a:p>
            <a:endParaRPr lang="en-US" b="1" dirty="0">
              <a:hlinkClick r:id="rId2"/>
            </a:endParaRPr>
          </a:p>
          <a:p>
            <a:endParaRPr lang="en-US" b="1" dirty="0" smtClean="0">
              <a:hlinkClick r:id="rId2"/>
            </a:endParaRPr>
          </a:p>
          <a:p>
            <a:r>
              <a:rPr lang="en-US" b="1" dirty="0" smtClean="0"/>
              <a:t>Podcasts: </a:t>
            </a:r>
          </a:p>
          <a:p>
            <a:r>
              <a:rPr lang="en-US" b="1" dirty="0"/>
              <a:t>The AI Effect: </a:t>
            </a:r>
            <a:r>
              <a:rPr lang="en-US" b="1" dirty="0">
                <a:hlinkClick r:id="rId3"/>
              </a:rPr>
              <a:t>https://theeffect.ai/</a:t>
            </a:r>
            <a:endParaRPr lang="en-US" b="1" dirty="0"/>
          </a:p>
          <a:p>
            <a:r>
              <a:rPr lang="en-US" b="1" dirty="0" smtClean="0"/>
              <a:t>Machine </a:t>
            </a:r>
            <a:r>
              <a:rPr lang="en-US" b="1" dirty="0"/>
              <a:t>Learning Guide: </a:t>
            </a:r>
            <a:r>
              <a:rPr lang="en-US" b="1" dirty="0">
                <a:hlinkClick r:id="rId4"/>
              </a:rPr>
              <a:t>http://</a:t>
            </a:r>
            <a:r>
              <a:rPr lang="en-US" b="1" dirty="0" smtClean="0">
                <a:hlinkClick r:id="rId4"/>
              </a:rPr>
              <a:t>ocdevel.com/podcasts/machine-learning</a:t>
            </a:r>
            <a:endParaRPr lang="en-US" b="1" dirty="0" smtClean="0"/>
          </a:p>
          <a:p>
            <a:endParaRPr lang="en-US" b="1" dirty="0" smtClean="0"/>
          </a:p>
          <a:p>
            <a:r>
              <a:rPr lang="en-US" b="1" dirty="0" smtClean="0"/>
              <a:t>No shortage of good overviews in the news media:</a:t>
            </a:r>
          </a:p>
          <a:p>
            <a:r>
              <a:rPr lang="en-US" b="1" dirty="0" err="1" smtClean="0"/>
              <a:t>Macleans</a:t>
            </a:r>
            <a:endParaRPr lang="en-US" b="1" dirty="0"/>
          </a:p>
          <a:p>
            <a:r>
              <a:rPr lang="en-US" b="1" dirty="0" err="1" smtClean="0"/>
              <a:t>MaRS</a:t>
            </a:r>
            <a:r>
              <a:rPr lang="en-US" b="1" dirty="0" smtClean="0"/>
              <a:t> Magazine </a:t>
            </a:r>
            <a:r>
              <a:rPr lang="mr-IN" b="1" dirty="0" smtClean="0"/>
              <a:t>–</a:t>
            </a:r>
            <a:r>
              <a:rPr lang="en-US" b="1" dirty="0" smtClean="0"/>
              <a:t> </a:t>
            </a:r>
            <a:r>
              <a:rPr lang="en-US" b="1" dirty="0" smtClean="0">
                <a:hlinkClick r:id="rId5"/>
              </a:rPr>
              <a:t>the Future of AI</a:t>
            </a:r>
            <a:endParaRPr lang="en-US" b="1" dirty="0" smtClean="0"/>
          </a:p>
          <a:p>
            <a:endParaRPr lang="en-US" b="1" dirty="0" smtClean="0"/>
          </a:p>
          <a:p>
            <a:r>
              <a:rPr lang="en-US" b="1" dirty="0" smtClean="0">
                <a:hlinkClick r:id="rId2"/>
              </a:rPr>
              <a:t>5 </a:t>
            </a:r>
            <a:r>
              <a:rPr lang="en-US" b="1" dirty="0">
                <a:hlinkClick r:id="rId2"/>
              </a:rPr>
              <a:t>Free Exhaustive And Comprehensive Resources To Learn Deep Learning From Scratch</a:t>
            </a:r>
            <a:endParaRPr lang="en-US" b="1" dirty="0"/>
          </a:p>
          <a:p>
            <a:endParaRPr lang="en-US" dirty="0"/>
          </a:p>
        </p:txBody>
      </p:sp>
      <p:pic>
        <p:nvPicPr>
          <p:cNvPr id="4" name="Picture 3"/>
          <p:cNvPicPr>
            <a:picLocks noChangeAspect="1"/>
          </p:cNvPicPr>
          <p:nvPr/>
        </p:nvPicPr>
        <p:blipFill>
          <a:blip r:embed="rId6"/>
          <a:stretch>
            <a:fillRect/>
          </a:stretch>
        </p:blipFill>
        <p:spPr>
          <a:xfrm>
            <a:off x="6861210" y="3747770"/>
            <a:ext cx="1957707" cy="2607310"/>
          </a:xfrm>
          <a:prstGeom prst="rect">
            <a:avLst/>
          </a:prstGeom>
        </p:spPr>
      </p:pic>
    </p:spTree>
    <p:extLst>
      <p:ext uri="{BB962C8B-B14F-4D97-AF65-F5344CB8AC3E}">
        <p14:creationId xmlns:p14="http://schemas.microsoft.com/office/powerpoint/2010/main" val="1284967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70369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Discussion:</a:t>
            </a:r>
            <a:endParaRPr lang="en-US" dirty="0"/>
          </a:p>
        </p:txBody>
      </p:sp>
      <p:sp>
        <p:nvSpPr>
          <p:cNvPr id="3" name="Content Placeholder 2"/>
          <p:cNvSpPr>
            <a:spLocks noGrp="1"/>
          </p:cNvSpPr>
          <p:nvPr>
            <p:ph idx="1"/>
          </p:nvPr>
        </p:nvSpPr>
        <p:spPr>
          <a:xfrm>
            <a:off x="384210" y="1394388"/>
            <a:ext cx="8229600" cy="4061531"/>
          </a:xfrm>
        </p:spPr>
        <p:txBody>
          <a:bodyPr>
            <a:noAutofit/>
          </a:bodyPr>
          <a:lstStyle/>
          <a:p>
            <a:endParaRPr lang="en-US" sz="2400" u="sng" dirty="0">
              <a:solidFill>
                <a:schemeClr val="tx1"/>
              </a:solidFill>
              <a:latin typeface="Times New Roman" charset="0"/>
              <a:ea typeface="Times New Roman" charset="0"/>
              <a:cs typeface="Times New Roman" charset="0"/>
            </a:endParaRPr>
          </a:p>
          <a:p>
            <a:pPr marL="457200" indent="-457200">
              <a:lnSpc>
                <a:spcPct val="100000"/>
              </a:lnSpc>
              <a:buAutoNum type="arabicParenR"/>
            </a:pPr>
            <a:r>
              <a:rPr lang="en-US" sz="2400" dirty="0" smtClean="0">
                <a:solidFill>
                  <a:schemeClr val="tx1"/>
                </a:solidFill>
                <a:latin typeface="Times New Roman" charset="0"/>
                <a:ea typeface="Times New Roman" charset="0"/>
                <a:cs typeface="Times New Roman" charset="0"/>
              </a:rPr>
              <a:t>What excites you the most about the promise of machine learning?  (In both your personal and professional life). </a:t>
            </a:r>
          </a:p>
          <a:p>
            <a:pPr marL="457200" indent="-457200">
              <a:lnSpc>
                <a:spcPct val="100000"/>
              </a:lnSpc>
              <a:buAutoNum type="arabicParenR"/>
            </a:pPr>
            <a:endParaRPr lang="en-US" sz="2400" dirty="0" smtClean="0">
              <a:solidFill>
                <a:schemeClr val="tx1"/>
              </a:solidFill>
              <a:latin typeface="Times New Roman" charset="0"/>
              <a:ea typeface="Times New Roman" charset="0"/>
              <a:cs typeface="Times New Roman" charset="0"/>
            </a:endParaRPr>
          </a:p>
          <a:p>
            <a:pPr marL="457200" indent="-457200">
              <a:lnSpc>
                <a:spcPct val="100000"/>
              </a:lnSpc>
              <a:buAutoNum type="arabicParenR"/>
            </a:pPr>
            <a:r>
              <a:rPr lang="en-US" sz="2400" dirty="0" smtClean="0">
                <a:solidFill>
                  <a:schemeClr val="tx1"/>
                </a:solidFill>
                <a:latin typeface="Times New Roman" charset="0"/>
                <a:ea typeface="Times New Roman" charset="0"/>
                <a:cs typeface="Times New Roman" charset="0"/>
              </a:rPr>
              <a:t>What are some of the processes, procedures and functions of your department that could benefit from adopting machine learning approaches?  What work have you already begun?</a:t>
            </a:r>
          </a:p>
          <a:p>
            <a:pPr marL="457200" indent="-457200">
              <a:lnSpc>
                <a:spcPct val="100000"/>
              </a:lnSpc>
              <a:buAutoNum type="arabicParenR"/>
            </a:pPr>
            <a:endParaRPr lang="en-US" sz="2400" dirty="0" smtClean="0">
              <a:solidFill>
                <a:schemeClr val="tx1"/>
              </a:solidFill>
              <a:latin typeface="Times New Roman" charset="0"/>
              <a:ea typeface="Times New Roman" charset="0"/>
              <a:cs typeface="Times New Roman" charset="0"/>
            </a:endParaRPr>
          </a:p>
          <a:p>
            <a:pPr marL="457200" indent="-457200">
              <a:lnSpc>
                <a:spcPct val="100000"/>
              </a:lnSpc>
              <a:buAutoNum type="arabicParenR"/>
            </a:pPr>
            <a:r>
              <a:rPr lang="en-US" sz="2400" dirty="0" smtClean="0">
                <a:solidFill>
                  <a:schemeClr val="tx1"/>
                </a:solidFill>
                <a:latin typeface="Times New Roman" charset="0"/>
                <a:ea typeface="Times New Roman" charset="0"/>
                <a:cs typeface="Times New Roman" charset="0"/>
              </a:rPr>
              <a:t>Why is Canada’s leadership in AI so important and what more can we do to retain our position? </a:t>
            </a:r>
          </a:p>
        </p:txBody>
      </p:sp>
      <p:pic>
        <p:nvPicPr>
          <p:cNvPr id="4" name="Picture 3"/>
          <p:cNvPicPr>
            <a:picLocks noChangeAspect="1"/>
          </p:cNvPicPr>
          <p:nvPr/>
        </p:nvPicPr>
        <p:blipFill>
          <a:blip r:embed="rId3"/>
          <a:stretch>
            <a:fillRect/>
          </a:stretch>
        </p:blipFill>
        <p:spPr>
          <a:xfrm>
            <a:off x="4499010" y="5619750"/>
            <a:ext cx="3810000" cy="952500"/>
          </a:xfrm>
          <a:prstGeom prst="rect">
            <a:avLst/>
          </a:prstGeom>
        </p:spPr>
      </p:pic>
    </p:spTree>
    <p:extLst>
      <p:ext uri="{BB962C8B-B14F-4D97-AF65-F5344CB8AC3E}">
        <p14:creationId xmlns:p14="http://schemas.microsoft.com/office/powerpoint/2010/main" val="164117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Canada’s Leadership in AI: Research Leaders</a:t>
            </a:r>
            <a:endParaRPr lang="en-US" dirty="0">
              <a:latin typeface="Arial" panose="020B0604020202020204" pitchFamily="34" charset="0"/>
              <a:cs typeface="Arial" panose="020B0604020202020204" pitchFamily="34" charset="0"/>
            </a:endParaRPr>
          </a:p>
        </p:txBody>
      </p:sp>
      <p:pic>
        <p:nvPicPr>
          <p:cNvPr id="3" name="Content Placeholder 2"/>
          <p:cNvPicPr>
            <a:picLocks noGrp="1" noChangeAspect="1"/>
          </p:cNvPicPr>
          <p:nvPr>
            <p:ph idx="1"/>
          </p:nvPr>
        </p:nvPicPr>
        <p:blipFill>
          <a:blip r:embed="rId2"/>
          <a:stretch>
            <a:fillRect/>
          </a:stretch>
        </p:blipFill>
        <p:spPr>
          <a:xfrm>
            <a:off x="0" y="1716027"/>
            <a:ext cx="3139089" cy="1950720"/>
          </a:xfrm>
          <a:prstGeom prst="rect">
            <a:avLst/>
          </a:prstGeom>
        </p:spPr>
      </p:pic>
      <p:pic>
        <p:nvPicPr>
          <p:cNvPr id="6" name="Picture 5"/>
          <p:cNvPicPr>
            <a:picLocks noChangeAspect="1"/>
          </p:cNvPicPr>
          <p:nvPr/>
        </p:nvPicPr>
        <p:blipFill>
          <a:blip r:embed="rId3"/>
          <a:stretch>
            <a:fillRect/>
          </a:stretch>
        </p:blipFill>
        <p:spPr>
          <a:xfrm>
            <a:off x="3139088" y="3143249"/>
            <a:ext cx="3281489" cy="20509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088" y="4120896"/>
            <a:ext cx="2724912" cy="2737104"/>
          </a:xfrm>
          <a:prstGeom prst="rect">
            <a:avLst/>
          </a:prstGeom>
        </p:spPr>
      </p:pic>
    </p:spTree>
    <p:extLst>
      <p:ext uri="{BB962C8B-B14F-4D97-AF65-F5344CB8AC3E}">
        <p14:creationId xmlns:p14="http://schemas.microsoft.com/office/powerpoint/2010/main" val="907076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Canada’s Leadership in AI: Impact</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681771"/>
            <a:ext cx="9144000" cy="5176229"/>
          </a:xfrm>
          <a:prstGeom prst="rect">
            <a:avLst/>
          </a:prstGeom>
        </p:spPr>
      </p:pic>
    </p:spTree>
    <p:extLst>
      <p:ext uri="{BB962C8B-B14F-4D97-AF65-F5344CB8AC3E}">
        <p14:creationId xmlns:p14="http://schemas.microsoft.com/office/powerpoint/2010/main" val="897579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Canada’s Leadership in AI: Talent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4210" y="1775388"/>
            <a:ext cx="8576910" cy="4956882"/>
          </a:xfrm>
        </p:spPr>
        <p:txBody>
          <a:bodyPr>
            <a:noAutofit/>
          </a:bodyPr>
          <a:lstStyle/>
          <a:p>
            <a:pPr marL="342900" indent="-342900">
              <a:buFont typeface="+mj-lt"/>
              <a:buAutoNum type="arabicPeriod"/>
            </a:pPr>
            <a:endParaRPr lang="en-US" dirty="0">
              <a:solidFill>
                <a:schemeClr val="tx1"/>
              </a:solidFill>
            </a:endParaRPr>
          </a:p>
          <a:p>
            <a:pPr marL="342900" indent="-342900">
              <a:buFont typeface="+mj-lt"/>
              <a:buAutoNum type="arabicPeriod"/>
            </a:pPr>
            <a:endParaRPr lang="en-US" dirty="0">
              <a:solidFill>
                <a:schemeClr val="tx1"/>
              </a:solidFill>
            </a:endParaRPr>
          </a:p>
          <a:p>
            <a:pPr marL="342900" indent="-342900">
              <a:buFont typeface="+mj-lt"/>
              <a:buAutoNum type="arabicPeriod"/>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6" y="1775388"/>
            <a:ext cx="5439918" cy="4390989"/>
          </a:xfrm>
          <a:prstGeom prst="rect">
            <a:avLst/>
          </a:prstGeom>
        </p:spPr>
      </p:pic>
      <p:sp>
        <p:nvSpPr>
          <p:cNvPr id="4" name="TextBox 3"/>
          <p:cNvSpPr txBox="1"/>
          <p:nvPr/>
        </p:nvSpPr>
        <p:spPr>
          <a:xfrm>
            <a:off x="6923575" y="6366014"/>
            <a:ext cx="2068195" cy="307777"/>
          </a:xfrm>
          <a:prstGeom prst="rect">
            <a:avLst/>
          </a:prstGeom>
          <a:noFill/>
        </p:spPr>
        <p:txBody>
          <a:bodyPr wrap="none" rtlCol="0">
            <a:spAutoFit/>
          </a:bodyPr>
          <a:lstStyle/>
          <a:p>
            <a:r>
              <a:rPr lang="en-US" sz="1400" dirty="0" err="1" smtClean="0">
                <a:latin typeface="Times New Roman" charset="0"/>
                <a:ea typeface="Times New Roman" charset="0"/>
                <a:cs typeface="Times New Roman" charset="0"/>
              </a:rPr>
              <a:t>ElementAI</a:t>
            </a:r>
            <a:r>
              <a:rPr lang="en-US" sz="1400" dirty="0" smtClean="0">
                <a:latin typeface="Times New Roman" charset="0"/>
                <a:ea typeface="Times New Roman" charset="0"/>
                <a:cs typeface="Times New Roman" charset="0"/>
              </a:rPr>
              <a:t> February 2018</a:t>
            </a:r>
            <a:endParaRPr lang="en-US" sz="1400" dirty="0">
              <a:latin typeface="Times New Roman" charset="0"/>
              <a:ea typeface="Times New Roman" charset="0"/>
              <a:cs typeface="Times New Roman" charset="0"/>
            </a:endParaRPr>
          </a:p>
        </p:txBody>
      </p:sp>
      <p:sp>
        <p:nvSpPr>
          <p:cNvPr id="5" name="TextBox 4"/>
          <p:cNvSpPr txBox="1"/>
          <p:nvPr/>
        </p:nvSpPr>
        <p:spPr>
          <a:xfrm>
            <a:off x="5785840" y="1854709"/>
            <a:ext cx="3256836" cy="1477328"/>
          </a:xfrm>
          <a:prstGeom prst="rect">
            <a:avLst/>
          </a:prstGeom>
          <a:noFill/>
        </p:spPr>
        <p:txBody>
          <a:bodyPr wrap="square" rtlCol="0">
            <a:spAutoFit/>
          </a:bodyPr>
          <a:lstStyle/>
          <a:p>
            <a:r>
              <a:rPr lang="en-US" dirty="0" smtClean="0">
                <a:latin typeface="Times New Roman" charset="0"/>
                <a:ea typeface="Times New Roman" charset="0"/>
                <a:cs typeface="Times New Roman" charset="0"/>
              </a:rPr>
              <a:t>Globally 	22,000 active AI PhDs</a:t>
            </a:r>
          </a:p>
          <a:p>
            <a:r>
              <a:rPr lang="en-US" dirty="0" smtClean="0">
                <a:latin typeface="Times New Roman" charset="0"/>
                <a:ea typeface="Times New Roman" charset="0"/>
                <a:cs typeface="Times New Roman" charset="0"/>
              </a:rPr>
              <a:t>US 		9,010</a:t>
            </a:r>
          </a:p>
          <a:p>
            <a:r>
              <a:rPr lang="en-US" dirty="0" smtClean="0">
                <a:latin typeface="Times New Roman" charset="0"/>
                <a:ea typeface="Times New Roman" charset="0"/>
                <a:cs typeface="Times New Roman" charset="0"/>
              </a:rPr>
              <a:t>UK 		1,861</a:t>
            </a:r>
          </a:p>
          <a:p>
            <a:r>
              <a:rPr lang="en-US" dirty="0" smtClean="0">
                <a:latin typeface="Times New Roman" charset="0"/>
                <a:ea typeface="Times New Roman" charset="0"/>
                <a:cs typeface="Times New Roman" charset="0"/>
              </a:rPr>
              <a:t>Canada 	1,154</a:t>
            </a:r>
          </a:p>
          <a:p>
            <a:r>
              <a:rPr lang="en-US" dirty="0" smtClean="0">
                <a:latin typeface="Times New Roman" charset="0"/>
                <a:ea typeface="Times New Roman" charset="0"/>
                <a:cs typeface="Times New Roman" charset="0"/>
              </a:rPr>
              <a:t>China	underrepresented</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53976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Canada’s Leadership in AI: The $125M Pan-Canadian AI Strategy</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511301" y="4898390"/>
            <a:ext cx="2487930" cy="721500"/>
          </a:xfrm>
          <a:prstGeom prst="rect">
            <a:avLst/>
          </a:prstGeom>
        </p:spPr>
      </p:pic>
      <p:pic>
        <p:nvPicPr>
          <p:cNvPr id="5" name="Picture 4"/>
          <p:cNvPicPr>
            <a:picLocks noChangeAspect="1"/>
          </p:cNvPicPr>
          <p:nvPr/>
        </p:nvPicPr>
        <p:blipFill>
          <a:blip r:embed="rId3"/>
          <a:stretch>
            <a:fillRect/>
          </a:stretch>
        </p:blipFill>
        <p:spPr>
          <a:xfrm>
            <a:off x="3202513" y="4898390"/>
            <a:ext cx="2552700" cy="711200"/>
          </a:xfrm>
          <a:prstGeom prst="rect">
            <a:avLst/>
          </a:prstGeom>
        </p:spPr>
      </p:pic>
      <p:pic>
        <p:nvPicPr>
          <p:cNvPr id="6" name="Picture 5"/>
          <p:cNvPicPr>
            <a:picLocks noChangeAspect="1"/>
          </p:cNvPicPr>
          <p:nvPr/>
        </p:nvPicPr>
        <p:blipFill>
          <a:blip r:embed="rId4"/>
          <a:stretch>
            <a:fillRect/>
          </a:stretch>
        </p:blipFill>
        <p:spPr>
          <a:xfrm>
            <a:off x="364063" y="4093210"/>
            <a:ext cx="2082362" cy="1610360"/>
          </a:xfrm>
          <a:prstGeom prst="rect">
            <a:avLst/>
          </a:prstGeom>
        </p:spPr>
      </p:pic>
      <p:pic>
        <p:nvPicPr>
          <p:cNvPr id="8" name="Picture 7"/>
          <p:cNvPicPr>
            <a:picLocks noChangeAspect="1"/>
          </p:cNvPicPr>
          <p:nvPr/>
        </p:nvPicPr>
        <p:blipFill>
          <a:blip r:embed="rId5"/>
          <a:stretch>
            <a:fillRect/>
          </a:stretch>
        </p:blipFill>
        <p:spPr>
          <a:xfrm>
            <a:off x="1426026" y="1679509"/>
            <a:ext cx="6105674" cy="2002165"/>
          </a:xfrm>
          <a:prstGeom prst="rect">
            <a:avLst/>
          </a:prstGeom>
        </p:spPr>
      </p:pic>
    </p:spTree>
    <p:extLst>
      <p:ext uri="{BB962C8B-B14F-4D97-AF65-F5344CB8AC3E}">
        <p14:creationId xmlns:p14="http://schemas.microsoft.com/office/powerpoint/2010/main" val="818930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CIFAR: Advancing Excellence, Increasing Impact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4210" y="1775388"/>
            <a:ext cx="8576910" cy="4956882"/>
          </a:xfrm>
        </p:spPr>
        <p:txBody>
          <a:bodyPr>
            <a:noAutofit/>
          </a:bodyPr>
          <a:lstStyle/>
          <a:p>
            <a:pPr lvl="1" indent="0">
              <a:buNone/>
            </a:pPr>
            <a:r>
              <a:rPr lang="en-US" sz="2000" b="1" dirty="0">
                <a:latin typeface="Times New Roman" charset="0"/>
                <a:ea typeface="Times New Roman" charset="0"/>
                <a:cs typeface="Times New Roman" charset="0"/>
              </a:rPr>
              <a:t>CIFAR creates knowledge that enriches human life and leads to a better future for Canada and the world. We do this by connecting the world’s best minds through interdisciplinary research programs to tackle questions of global significance.</a:t>
            </a:r>
          </a:p>
          <a:p>
            <a:pPr marL="1085850" lvl="1" indent="-342900">
              <a:buFont typeface="Wingdings" charset="2"/>
              <a:buChar char="Ø"/>
            </a:pPr>
            <a:endParaRPr lang="en-US" sz="2000" b="1" dirty="0" smtClean="0">
              <a:solidFill>
                <a:srgbClr val="FF0000"/>
              </a:solidFill>
              <a:latin typeface="Times New Roman" charset="0"/>
              <a:ea typeface="Times New Roman" charset="0"/>
              <a:cs typeface="Times New Roman" charset="0"/>
            </a:endParaRPr>
          </a:p>
          <a:p>
            <a:r>
              <a:rPr lang="en-US" b="1" u="sng" cap="all" dirty="0" smtClean="0">
                <a:solidFill>
                  <a:schemeClr val="tx1"/>
                </a:solidFill>
                <a:latin typeface="Times New Roman" charset="0"/>
                <a:ea typeface="Times New Roman" charset="0"/>
                <a:cs typeface="Times New Roman" charset="0"/>
              </a:rPr>
              <a:t>AT </a:t>
            </a:r>
            <a:r>
              <a:rPr lang="en-US" b="1" u="sng" cap="all" dirty="0">
                <a:solidFill>
                  <a:schemeClr val="tx1"/>
                </a:solidFill>
                <a:latin typeface="Times New Roman" charset="0"/>
                <a:ea typeface="Times New Roman" charset="0"/>
                <a:cs typeface="Times New Roman" charset="0"/>
              </a:rPr>
              <a:t>A GLANCE</a:t>
            </a:r>
          </a:p>
          <a:p>
            <a:r>
              <a:rPr lang="en-US" dirty="0">
                <a:solidFill>
                  <a:schemeClr val="tx1"/>
                </a:solidFill>
                <a:latin typeface="Times New Roman" charset="0"/>
                <a:ea typeface="Times New Roman" charset="0"/>
                <a:cs typeface="Times New Roman" charset="0"/>
              </a:rPr>
              <a:t>Founded in 1982</a:t>
            </a:r>
          </a:p>
          <a:p>
            <a:r>
              <a:rPr lang="en-US" dirty="0">
                <a:solidFill>
                  <a:schemeClr val="tx1"/>
                </a:solidFill>
                <a:latin typeface="Times New Roman" charset="0"/>
                <a:ea typeface="Times New Roman" charset="0"/>
                <a:cs typeface="Times New Roman" charset="0"/>
              </a:rPr>
              <a:t>Annual budget of </a:t>
            </a:r>
            <a:r>
              <a:rPr lang="en-US" b="1" dirty="0">
                <a:solidFill>
                  <a:schemeClr val="tx1"/>
                </a:solidFill>
                <a:latin typeface="Times New Roman" charset="0"/>
                <a:ea typeface="Times New Roman" charset="0"/>
                <a:cs typeface="Times New Roman" charset="0"/>
              </a:rPr>
              <a:t>$25 Million</a:t>
            </a:r>
            <a:endParaRPr lang="en-US" dirty="0">
              <a:solidFill>
                <a:schemeClr val="tx1"/>
              </a:solidFill>
              <a:latin typeface="Times New Roman" charset="0"/>
              <a:ea typeface="Times New Roman" charset="0"/>
              <a:cs typeface="Times New Roman" charset="0"/>
            </a:endParaRPr>
          </a:p>
          <a:p>
            <a:r>
              <a:rPr lang="en-US" b="1" dirty="0">
                <a:solidFill>
                  <a:schemeClr val="tx1"/>
                </a:solidFill>
                <a:latin typeface="Times New Roman" charset="0"/>
                <a:ea typeface="Times New Roman" charset="0"/>
                <a:cs typeface="Times New Roman" charset="0"/>
              </a:rPr>
              <a:t>12</a:t>
            </a:r>
            <a:r>
              <a:rPr lang="en-US" dirty="0">
                <a:solidFill>
                  <a:schemeClr val="tx1"/>
                </a:solidFill>
                <a:latin typeface="Times New Roman" charset="0"/>
                <a:ea typeface="Times New Roman" charset="0"/>
                <a:cs typeface="Times New Roman" charset="0"/>
              </a:rPr>
              <a:t> interdisciplinary research programs</a:t>
            </a:r>
          </a:p>
          <a:p>
            <a:r>
              <a:rPr lang="en-US" b="1" dirty="0">
                <a:solidFill>
                  <a:schemeClr val="tx1"/>
                </a:solidFill>
                <a:latin typeface="Times New Roman" charset="0"/>
                <a:ea typeface="Times New Roman" charset="0"/>
                <a:cs typeface="Times New Roman" charset="0"/>
              </a:rPr>
              <a:t>23</a:t>
            </a:r>
            <a:r>
              <a:rPr lang="en-US" dirty="0">
                <a:solidFill>
                  <a:schemeClr val="tx1"/>
                </a:solidFill>
                <a:latin typeface="Times New Roman" charset="0"/>
                <a:ea typeface="Times New Roman" charset="0"/>
                <a:cs typeface="Times New Roman" charset="0"/>
              </a:rPr>
              <a:t> since inception</a:t>
            </a:r>
          </a:p>
          <a:p>
            <a:r>
              <a:rPr lang="en-US" b="1" dirty="0">
                <a:solidFill>
                  <a:schemeClr val="tx1"/>
                </a:solidFill>
                <a:latin typeface="Times New Roman" charset="0"/>
                <a:ea typeface="Times New Roman" charset="0"/>
                <a:cs typeface="Times New Roman" charset="0"/>
              </a:rPr>
              <a:t>404</a:t>
            </a:r>
            <a:r>
              <a:rPr lang="en-US" dirty="0">
                <a:solidFill>
                  <a:schemeClr val="tx1"/>
                </a:solidFill>
                <a:latin typeface="Times New Roman" charset="0"/>
                <a:ea typeface="Times New Roman" charset="0"/>
                <a:cs typeface="Times New Roman" charset="0"/>
              </a:rPr>
              <a:t> researchers in </a:t>
            </a:r>
            <a:r>
              <a:rPr lang="en-US" b="1" dirty="0">
                <a:solidFill>
                  <a:schemeClr val="tx1"/>
                </a:solidFill>
                <a:latin typeface="Times New Roman" charset="0"/>
                <a:ea typeface="Times New Roman" charset="0"/>
                <a:cs typeface="Times New Roman" charset="0"/>
              </a:rPr>
              <a:t>16</a:t>
            </a:r>
            <a:r>
              <a:rPr lang="en-US" dirty="0">
                <a:solidFill>
                  <a:schemeClr val="tx1"/>
                </a:solidFill>
                <a:latin typeface="Times New Roman" charset="0"/>
                <a:ea typeface="Times New Roman" charset="0"/>
                <a:cs typeface="Times New Roman" charset="0"/>
              </a:rPr>
              <a:t> countries</a:t>
            </a:r>
          </a:p>
          <a:p>
            <a:r>
              <a:rPr lang="en-US" dirty="0">
                <a:solidFill>
                  <a:schemeClr val="tx1"/>
                </a:solidFill>
                <a:latin typeface="Times New Roman" charset="0"/>
                <a:ea typeface="Times New Roman" charset="0"/>
                <a:cs typeface="Times New Roman" charset="0"/>
              </a:rPr>
              <a:t>Researchers based at </a:t>
            </a:r>
            <a:r>
              <a:rPr lang="en-US" b="1" dirty="0">
                <a:solidFill>
                  <a:schemeClr val="tx1"/>
                </a:solidFill>
                <a:latin typeface="Times New Roman" charset="0"/>
                <a:ea typeface="Times New Roman" charset="0"/>
                <a:cs typeface="Times New Roman" charset="0"/>
              </a:rPr>
              <a:t>133</a:t>
            </a:r>
            <a:r>
              <a:rPr lang="en-US" dirty="0">
                <a:solidFill>
                  <a:schemeClr val="tx1"/>
                </a:solidFill>
                <a:latin typeface="Times New Roman" charset="0"/>
                <a:ea typeface="Times New Roman" charset="0"/>
                <a:cs typeface="Times New Roman" charset="0"/>
              </a:rPr>
              <a:t> institutions</a:t>
            </a:r>
          </a:p>
          <a:p>
            <a:r>
              <a:rPr lang="en-US" b="1" dirty="0">
                <a:solidFill>
                  <a:schemeClr val="tx1"/>
                </a:solidFill>
                <a:latin typeface="Times New Roman" charset="0"/>
                <a:ea typeface="Times New Roman" charset="0"/>
                <a:cs typeface="Times New Roman" charset="0"/>
              </a:rPr>
              <a:t>18</a:t>
            </a:r>
            <a:r>
              <a:rPr lang="en-US" dirty="0">
                <a:solidFill>
                  <a:schemeClr val="tx1"/>
                </a:solidFill>
                <a:latin typeface="Times New Roman" charset="0"/>
                <a:ea typeface="Times New Roman" charset="0"/>
                <a:cs typeface="Times New Roman" charset="0"/>
              </a:rPr>
              <a:t> Nobel laureates since </a:t>
            </a:r>
            <a:r>
              <a:rPr lang="en-US" dirty="0" smtClean="0">
                <a:solidFill>
                  <a:schemeClr val="tx1"/>
                </a:solidFill>
                <a:latin typeface="Times New Roman" charset="0"/>
                <a:ea typeface="Times New Roman" charset="0"/>
                <a:cs typeface="Times New Roman" charset="0"/>
              </a:rPr>
              <a:t>inception</a:t>
            </a:r>
            <a:endParaRPr lang="en-US" sz="2000" b="1" dirty="0">
              <a:solidFill>
                <a:schemeClr val="tx1"/>
              </a:solidFill>
              <a:latin typeface="Times New Roman" charset="0"/>
              <a:ea typeface="Times New Roman" charset="0"/>
              <a:cs typeface="Times New Roman" charset="0"/>
            </a:endParaRPr>
          </a:p>
          <a:p>
            <a:pPr marL="1085850" lvl="1" indent="-342900">
              <a:buFont typeface="Wingdings" charset="2"/>
              <a:buChar char="Ø"/>
            </a:pPr>
            <a:endParaRPr lang="en-US" sz="2000" b="1" dirty="0" smtClean="0">
              <a:latin typeface="Times New Roman" charset="0"/>
              <a:ea typeface="Times New Roman" charset="0"/>
              <a:cs typeface="Times New Roman" charset="0"/>
            </a:endParaRPr>
          </a:p>
          <a:p>
            <a:pPr marL="1085850" lvl="1" indent="-342900">
              <a:buFont typeface="Wingdings" charset="2"/>
              <a:buChar char="Ø"/>
            </a:pPr>
            <a:r>
              <a:rPr lang="en-US" sz="2000" dirty="0" smtClean="0">
                <a:latin typeface="Times New Roman" charset="0"/>
                <a:ea typeface="Times New Roman" charset="0"/>
                <a:cs typeface="Times New Roman" charset="0"/>
              </a:rPr>
              <a:t>The very first CIFAR program in 1983 was </a:t>
            </a:r>
            <a:r>
              <a:rPr lang="en-US" sz="2000" b="1" dirty="0" smtClean="0">
                <a:latin typeface="Times New Roman" charset="0"/>
                <a:ea typeface="Times New Roman" charset="0"/>
                <a:cs typeface="Times New Roman" charset="0"/>
              </a:rPr>
              <a:t>Artificial Intelligence, Robotics and Society</a:t>
            </a:r>
            <a:endParaRPr lang="en-US" dirty="0">
              <a:latin typeface="Times New Roman" charset="0"/>
              <a:ea typeface="Times New Roman" charset="0"/>
              <a:cs typeface="Times New Roman" charset="0"/>
            </a:endParaRPr>
          </a:p>
          <a:p>
            <a:pPr marL="342900" indent="-342900">
              <a:buFont typeface="+mj-lt"/>
              <a:buAutoNum type="arabicPeriod"/>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101163" y="3091779"/>
            <a:ext cx="3492500" cy="2324100"/>
          </a:xfrm>
          <a:prstGeom prst="rect">
            <a:avLst/>
          </a:prstGeom>
        </p:spPr>
      </p:pic>
    </p:spTree>
    <p:extLst>
      <p:ext uri="{BB962C8B-B14F-4D97-AF65-F5344CB8AC3E}">
        <p14:creationId xmlns:p14="http://schemas.microsoft.com/office/powerpoint/2010/main" val="560543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CIFAR’s </a:t>
            </a:r>
            <a:r>
              <a:rPr lang="en-US" dirty="0" smtClean="0"/>
              <a:t>Learning in Machines and Brains: </a:t>
            </a:r>
            <a:r>
              <a:rPr lang="en-US" dirty="0"/>
              <a:t>High Risk, High Reward</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4210" y="1775388"/>
            <a:ext cx="8576910" cy="4956882"/>
          </a:xfrm>
        </p:spPr>
        <p:txBody>
          <a:bodyPr>
            <a:noAutofit/>
          </a:bodyPr>
          <a:lstStyle/>
          <a:p>
            <a:pPr marL="1085850" lvl="1" indent="-342900">
              <a:buFont typeface="Wingdings" charset="2"/>
              <a:buChar char="Ø"/>
            </a:pPr>
            <a:r>
              <a:rPr lang="en-US" sz="2000" dirty="0" smtClean="0">
                <a:latin typeface="Times New Roman" charset="0"/>
                <a:ea typeface="Times New Roman" charset="0"/>
                <a:cs typeface="Times New Roman" charset="0"/>
              </a:rPr>
              <a:t>Launched in 2004:</a:t>
            </a:r>
          </a:p>
          <a:p>
            <a:pPr marL="1485900" lvl="2" indent="-342900">
              <a:buFont typeface="Wingdings" charset="2"/>
              <a:buChar char="Ø"/>
            </a:pPr>
            <a:r>
              <a:rPr lang="en-US" sz="2000" dirty="0" smtClean="0">
                <a:latin typeface="Times New Roman" charset="0"/>
                <a:ea typeface="Times New Roman" charset="0"/>
                <a:cs typeface="Times New Roman" charset="0"/>
              </a:rPr>
              <a:t>The </a:t>
            </a:r>
            <a:r>
              <a:rPr lang="en-US" sz="2000" dirty="0">
                <a:latin typeface="Times New Roman" charset="0"/>
                <a:ea typeface="Times New Roman" charset="0"/>
                <a:cs typeface="Times New Roman" charset="0"/>
              </a:rPr>
              <a:t>goal of the </a:t>
            </a:r>
            <a:r>
              <a:rPr lang="en-US" sz="2000" dirty="0" smtClean="0">
                <a:latin typeface="Times New Roman" charset="0"/>
                <a:ea typeface="Times New Roman" charset="0"/>
                <a:cs typeface="Times New Roman" charset="0"/>
              </a:rPr>
              <a:t>program </a:t>
            </a:r>
            <a:r>
              <a:rPr lang="en-US" sz="2000" dirty="0">
                <a:latin typeface="Times New Roman" charset="0"/>
                <a:ea typeface="Times New Roman" charset="0"/>
                <a:cs typeface="Times New Roman" charset="0"/>
              </a:rPr>
              <a:t>is to understand the architecture and mechanics of the brain, and how some of its processing abilities might be replicated in digital systems. The research has become the basis for the machine learning approach known as deep learning, which is used for voice recognition, image captions, translations and many other technologies. </a:t>
            </a:r>
            <a:endParaRPr lang="en-US" sz="2000" dirty="0" smtClean="0">
              <a:latin typeface="Times New Roman" charset="0"/>
              <a:ea typeface="Times New Roman" charset="0"/>
              <a:cs typeface="Times New Roman" charset="0"/>
            </a:endParaRPr>
          </a:p>
          <a:p>
            <a:pPr marL="1485900" lvl="2" indent="-342900">
              <a:buFont typeface="Wingdings" charset="2"/>
              <a:buChar char="Ø"/>
            </a:pPr>
            <a:endParaRPr lang="en-US" sz="2000" b="1" dirty="0"/>
          </a:p>
          <a:p>
            <a:pPr marL="1485900" lvl="2" indent="-342900">
              <a:buFont typeface="Wingdings" charset="2"/>
              <a:buChar char="Ø"/>
            </a:pPr>
            <a:endParaRPr lang="en-US" dirty="0"/>
          </a:p>
        </p:txBody>
      </p:sp>
      <p:pic>
        <p:nvPicPr>
          <p:cNvPr id="4" name="Picture 3"/>
          <p:cNvPicPr>
            <a:picLocks noChangeAspect="1"/>
          </p:cNvPicPr>
          <p:nvPr/>
        </p:nvPicPr>
        <p:blipFill>
          <a:blip r:embed="rId3"/>
          <a:stretch>
            <a:fillRect/>
          </a:stretch>
        </p:blipFill>
        <p:spPr>
          <a:xfrm>
            <a:off x="3031920" y="3630929"/>
            <a:ext cx="3281489" cy="2050931"/>
          </a:xfrm>
          <a:prstGeom prst="rect">
            <a:avLst/>
          </a:prstGeom>
        </p:spPr>
      </p:pic>
      <p:sp>
        <p:nvSpPr>
          <p:cNvPr id="5" name="TextBox 4"/>
          <p:cNvSpPr txBox="1"/>
          <p:nvPr/>
        </p:nvSpPr>
        <p:spPr>
          <a:xfrm>
            <a:off x="806338" y="5837733"/>
            <a:ext cx="7787325" cy="369332"/>
          </a:xfrm>
          <a:prstGeom prst="rect">
            <a:avLst/>
          </a:prstGeom>
          <a:noFill/>
        </p:spPr>
        <p:txBody>
          <a:bodyPr wrap="none" rtlCol="0">
            <a:spAutoFit/>
          </a:bodyPr>
          <a:lstStyle/>
          <a:p>
            <a:r>
              <a:rPr lang="en-US" i="1" dirty="0" smtClean="0">
                <a:latin typeface="Times New Roman" charset="0"/>
                <a:ea typeface="Times New Roman" charset="0"/>
                <a:cs typeface="Times New Roman" charset="0"/>
              </a:rPr>
              <a:t>Geoffrey Hinton </a:t>
            </a:r>
            <a:r>
              <a:rPr lang="mr-IN" i="1" dirty="0" smtClean="0">
                <a:latin typeface="Times New Roman" charset="0"/>
                <a:ea typeface="Times New Roman" charset="0"/>
                <a:cs typeface="Times New Roman" charset="0"/>
              </a:rPr>
              <a:t>–</a:t>
            </a:r>
            <a:r>
              <a:rPr lang="en-US" i="1" dirty="0" smtClean="0">
                <a:latin typeface="Times New Roman" charset="0"/>
                <a:ea typeface="Times New Roman" charset="0"/>
                <a:cs typeface="Times New Roman" charset="0"/>
              </a:rPr>
              <a:t> Distinguished CIFAR Fellow - LMB Program Director 2004-14</a:t>
            </a:r>
            <a:endParaRPr lang="en-US" i="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163233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CIFAR’s LMB: High Risk, High Reward</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14" y="1861509"/>
            <a:ext cx="9095105" cy="4305073"/>
          </a:xfrm>
        </p:spPr>
      </p:pic>
    </p:spTree>
    <p:extLst>
      <p:ext uri="{BB962C8B-B14F-4D97-AF65-F5344CB8AC3E}">
        <p14:creationId xmlns:p14="http://schemas.microsoft.com/office/powerpoint/2010/main" val="1219294456"/>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CIFAR template TN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CIFAR-2014-Slide-template-Master (2)</Template>
  <TotalTime>25193</TotalTime>
  <Words>1280</Words>
  <Application>Microsoft Macintosh PowerPoint</Application>
  <PresentationFormat>On-screen Show (4:3)</PresentationFormat>
  <Paragraphs>142</Paragraphs>
  <Slides>26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Times New Roman</vt:lpstr>
      <vt:lpstr>Wingdings</vt:lpstr>
      <vt:lpstr>Arial</vt:lpstr>
      <vt:lpstr>New CIFAR template TNR</vt:lpstr>
      <vt:lpstr>A Brief History of AI  [in Canada]</vt:lpstr>
      <vt:lpstr>What is AI?</vt:lpstr>
      <vt:lpstr>Canada’s Leadership in AI: Research Leaders</vt:lpstr>
      <vt:lpstr>Canada’s Leadership in AI: Impact</vt:lpstr>
      <vt:lpstr>Canada’s Leadership in AI: Talent</vt:lpstr>
      <vt:lpstr>Canada’s Leadership in AI: The $125M Pan-Canadian AI Strategy</vt:lpstr>
      <vt:lpstr>CIFAR: Advancing Excellence, Increasing Impact</vt:lpstr>
      <vt:lpstr>CIFAR’s Learning in Machines and Brains: High Risk, High Reward</vt:lpstr>
      <vt:lpstr>CIFAR’s LMB: High Risk, High Reward</vt:lpstr>
      <vt:lpstr>CIFAR’s LMB: High Risk, High Reward</vt:lpstr>
      <vt:lpstr>CIFAR’s LMB: High Risk, High Reward</vt:lpstr>
      <vt:lpstr>Why is Deep Learning so powerful today?</vt:lpstr>
      <vt:lpstr>CIFAR’s LMB Today</vt:lpstr>
      <vt:lpstr>What are the opportunities? Transportation</vt:lpstr>
      <vt:lpstr>What are the opportunities?  Healthcare</vt:lpstr>
      <vt:lpstr>What are the opportunities?  Security</vt:lpstr>
      <vt:lpstr>Canada’s Leadership in AI: The Pan-Canadian AI Strategy</vt:lpstr>
      <vt:lpstr>Canada CIFAR AI Chairs: International Scientific Advisory Committee</vt:lpstr>
      <vt:lpstr>Pan-Canadian Activities</vt:lpstr>
      <vt:lpstr>CIFAR AI &amp; Society Program</vt:lpstr>
      <vt:lpstr>Challenges We Will Face</vt:lpstr>
      <vt:lpstr>Three Thoughts</vt:lpstr>
      <vt:lpstr>Resources: Canadian AI scene and Intro to DL</vt:lpstr>
      <vt:lpstr>Resources: Canadian AI scene and Intro to DL</vt:lpstr>
      <vt:lpstr>Thank You</vt:lpstr>
      <vt:lpstr>Group Discussion:</vt:lpstr>
    </vt:vector>
  </TitlesOfParts>
  <Company>Microsoft</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Pan-Canadian AI Updates</dc:title>
  <dc:creator>Brent Barron</dc:creator>
  <cp:lastModifiedBy>Elissa Strome</cp:lastModifiedBy>
  <cp:revision>152</cp:revision>
  <cp:lastPrinted>2017-09-19T12:35:25Z</cp:lastPrinted>
  <dcterms:created xsi:type="dcterms:W3CDTF">2017-09-12T19:05:48Z</dcterms:created>
  <dcterms:modified xsi:type="dcterms:W3CDTF">2018-03-02T11:27:07Z</dcterms:modified>
</cp:coreProperties>
</file>