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57" r:id="rId3"/>
    <p:sldId id="258" r:id="rId4"/>
    <p:sldId id="259" r:id="rId5"/>
    <p:sldId id="286" r:id="rId6"/>
    <p:sldId id="296" r:id="rId7"/>
    <p:sldId id="287" r:id="rId8"/>
    <p:sldId id="261" r:id="rId9"/>
    <p:sldId id="262" r:id="rId10"/>
    <p:sldId id="289" r:id="rId11"/>
    <p:sldId id="263" r:id="rId12"/>
    <p:sldId id="288" r:id="rId13"/>
    <p:sldId id="264" r:id="rId14"/>
    <p:sldId id="290" r:id="rId15"/>
    <p:sldId id="291" r:id="rId16"/>
    <p:sldId id="265" r:id="rId17"/>
    <p:sldId id="266" r:id="rId18"/>
    <p:sldId id="267" r:id="rId19"/>
    <p:sldId id="268" r:id="rId20"/>
    <p:sldId id="293" r:id="rId21"/>
    <p:sldId id="292" r:id="rId22"/>
    <p:sldId id="272" r:id="rId23"/>
    <p:sldId id="273" r:id="rId24"/>
    <p:sldId id="269" r:id="rId25"/>
    <p:sldId id="270" r:id="rId26"/>
    <p:sldId id="294" r:id="rId27"/>
    <p:sldId id="271" r:id="rId28"/>
    <p:sldId id="274" r:id="rId29"/>
    <p:sldId id="275" r:id="rId30"/>
    <p:sldId id="276" r:id="rId31"/>
    <p:sldId id="277" r:id="rId32"/>
    <p:sldId id="278" r:id="rId33"/>
    <p:sldId id="279" r:id="rId34"/>
    <p:sldId id="280" r:id="rId35"/>
    <p:sldId id="295" r:id="rId36"/>
    <p:sldId id="283" r:id="rId37"/>
    <p:sldId id="284" r:id="rId38"/>
    <p:sldId id="285"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791" autoAdjust="0"/>
  </p:normalViewPr>
  <p:slideViewPr>
    <p:cSldViewPr snapToGrid="0">
      <p:cViewPr varScale="1">
        <p:scale>
          <a:sx n="87" d="100"/>
          <a:sy n="87"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7C17EB5-1A1E-4084-A514-7DA2DBB89483}" type="datetimeFigureOut">
              <a:rPr lang="en-US" smtClean="0"/>
              <a:t>4/5/2018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E830BD0-BA55-4E3D-860D-E8B901E1A9D2}" type="slidenum">
              <a:rPr lang="en-US" smtClean="0"/>
              <a:t>‹#›</a:t>
            </a:fld>
            <a:endParaRPr lang="en-US"/>
          </a:p>
        </p:txBody>
      </p:sp>
    </p:spTree>
    <p:extLst>
      <p:ext uri="{BB962C8B-B14F-4D97-AF65-F5344CB8AC3E}">
        <p14:creationId xmlns:p14="http://schemas.microsoft.com/office/powerpoint/2010/main" val="3522043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C7C7AD-FA39-41A9-B226-D7822C595D3F}" type="datetimeFigureOut">
              <a:rPr lang="en-US" smtClean="0"/>
              <a:t>4/4/2018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F9AF9A2-4B18-4807-800C-ABB6054A9B81}" type="slidenum">
              <a:rPr lang="en-US" smtClean="0"/>
              <a:t>‹#›</a:t>
            </a:fld>
            <a:endParaRPr lang="en-US"/>
          </a:p>
        </p:txBody>
      </p:sp>
    </p:spTree>
    <p:extLst>
      <p:ext uri="{BB962C8B-B14F-4D97-AF65-F5344CB8AC3E}">
        <p14:creationId xmlns:p14="http://schemas.microsoft.com/office/powerpoint/2010/main" val="3527006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1</a:t>
            </a:fld>
            <a:endParaRPr lang="en-US"/>
          </a:p>
        </p:txBody>
      </p:sp>
    </p:spTree>
    <p:extLst>
      <p:ext uri="{BB962C8B-B14F-4D97-AF65-F5344CB8AC3E}">
        <p14:creationId xmlns:p14="http://schemas.microsoft.com/office/powerpoint/2010/main" val="80350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10</a:t>
            </a:fld>
            <a:endParaRPr lang="en-US"/>
          </a:p>
        </p:txBody>
      </p:sp>
    </p:spTree>
    <p:extLst>
      <p:ext uri="{BB962C8B-B14F-4D97-AF65-F5344CB8AC3E}">
        <p14:creationId xmlns:p14="http://schemas.microsoft.com/office/powerpoint/2010/main" val="2827986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11</a:t>
            </a:fld>
            <a:endParaRPr lang="en-US"/>
          </a:p>
        </p:txBody>
      </p:sp>
    </p:spTree>
    <p:extLst>
      <p:ext uri="{BB962C8B-B14F-4D97-AF65-F5344CB8AC3E}">
        <p14:creationId xmlns:p14="http://schemas.microsoft.com/office/powerpoint/2010/main" val="168802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12</a:t>
            </a:fld>
            <a:endParaRPr lang="en-US"/>
          </a:p>
        </p:txBody>
      </p:sp>
    </p:spTree>
    <p:extLst>
      <p:ext uri="{BB962C8B-B14F-4D97-AF65-F5344CB8AC3E}">
        <p14:creationId xmlns:p14="http://schemas.microsoft.com/office/powerpoint/2010/main" val="154137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13</a:t>
            </a:fld>
            <a:endParaRPr lang="en-US"/>
          </a:p>
        </p:txBody>
      </p:sp>
    </p:spTree>
    <p:extLst>
      <p:ext uri="{BB962C8B-B14F-4D97-AF65-F5344CB8AC3E}">
        <p14:creationId xmlns:p14="http://schemas.microsoft.com/office/powerpoint/2010/main" val="56616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smtClean="0"/>
              <a:t>technically, even early</a:t>
            </a:r>
            <a:r>
              <a:rPr lang="en-US" baseline="0" dirty="0" smtClean="0"/>
              <a:t> plant breeding can be considered biotechnology – the adaptation of living systems for human needs. </a:t>
            </a:r>
          </a:p>
          <a:p>
            <a:pPr marL="174708" indent="-174708">
              <a:buFontTx/>
              <a:buChar char="-"/>
            </a:pPr>
            <a:r>
              <a:rPr lang="en-US" baseline="0" dirty="0" smtClean="0"/>
              <a:t>Throughout the 19</a:t>
            </a:r>
            <a:r>
              <a:rPr lang="en-US" baseline="30000" dirty="0" smtClean="0"/>
              <a:t>th</a:t>
            </a:r>
            <a:r>
              <a:rPr lang="en-US" baseline="0" dirty="0" smtClean="0"/>
              <a:t> and 20</a:t>
            </a:r>
            <a:r>
              <a:rPr lang="en-US" baseline="30000" dirty="0" smtClean="0"/>
              <a:t>th</a:t>
            </a:r>
            <a:r>
              <a:rPr lang="en-US" baseline="0" dirty="0" smtClean="0"/>
              <a:t> centuries, biotechnology has developed as we’ve learned more about cell theory, biochemistry, medicine and more.</a:t>
            </a:r>
          </a:p>
          <a:p>
            <a:pPr marL="174708" indent="-174708">
              <a:buFontTx/>
              <a:buChar char="-"/>
            </a:pPr>
            <a:r>
              <a:rPr lang="en-US" baseline="0" dirty="0" smtClean="0"/>
              <a:t>But it’s really in the last few decades that biotechnology has taken off.</a:t>
            </a:r>
          </a:p>
          <a:p>
            <a:pPr marL="174708" indent="-174708">
              <a:buFontTx/>
              <a:buChar char="-"/>
            </a:pPr>
            <a:r>
              <a:rPr lang="en-US" baseline="0" dirty="0" smtClean="0"/>
              <a:t>Modern biotechnology was born in 1971 at Stanford with Paul Berg’s gene splicing experiment – where he inserted DNA from the lambda virus into the SV40 virus making recombinant DNA.</a:t>
            </a:r>
          </a:p>
          <a:p>
            <a:pPr marL="174708" indent="-174708">
              <a:buFontTx/>
              <a:buChar char="-"/>
            </a:pPr>
            <a:r>
              <a:rPr lang="en-US" baseline="0" dirty="0" smtClean="0"/>
              <a:t>Appropriately, Berg shared the 1980 Nobel Prize in Chemistry with Gilbert and Sanger </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14</a:t>
            </a:fld>
            <a:endParaRPr lang="en-US"/>
          </a:p>
        </p:txBody>
      </p:sp>
    </p:spTree>
    <p:extLst>
      <p:ext uri="{BB962C8B-B14F-4D97-AF65-F5344CB8AC3E}">
        <p14:creationId xmlns:p14="http://schemas.microsoft.com/office/powerpoint/2010/main" val="3188003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15</a:t>
            </a:fld>
            <a:endParaRPr lang="en-US"/>
          </a:p>
        </p:txBody>
      </p:sp>
    </p:spTree>
    <p:extLst>
      <p:ext uri="{BB962C8B-B14F-4D97-AF65-F5344CB8AC3E}">
        <p14:creationId xmlns:p14="http://schemas.microsoft.com/office/powerpoint/2010/main" val="3444401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16</a:t>
            </a:fld>
            <a:endParaRPr lang="en-US"/>
          </a:p>
        </p:txBody>
      </p:sp>
    </p:spTree>
    <p:extLst>
      <p:ext uri="{BB962C8B-B14F-4D97-AF65-F5344CB8AC3E}">
        <p14:creationId xmlns:p14="http://schemas.microsoft.com/office/powerpoint/2010/main" val="2038164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17</a:t>
            </a:fld>
            <a:endParaRPr lang="en-US"/>
          </a:p>
        </p:txBody>
      </p:sp>
    </p:spTree>
    <p:extLst>
      <p:ext uri="{BB962C8B-B14F-4D97-AF65-F5344CB8AC3E}">
        <p14:creationId xmlns:p14="http://schemas.microsoft.com/office/powerpoint/2010/main" val="1517356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18</a:t>
            </a:fld>
            <a:endParaRPr lang="en-US"/>
          </a:p>
        </p:txBody>
      </p:sp>
    </p:spTree>
    <p:extLst>
      <p:ext uri="{BB962C8B-B14F-4D97-AF65-F5344CB8AC3E}">
        <p14:creationId xmlns:p14="http://schemas.microsoft.com/office/powerpoint/2010/main" val="342442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19</a:t>
            </a:fld>
            <a:endParaRPr lang="en-US"/>
          </a:p>
        </p:txBody>
      </p:sp>
    </p:spTree>
    <p:extLst>
      <p:ext uri="{BB962C8B-B14F-4D97-AF65-F5344CB8AC3E}">
        <p14:creationId xmlns:p14="http://schemas.microsoft.com/office/powerpoint/2010/main" val="42327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 </a:t>
            </a:r>
            <a:r>
              <a:rPr lang="en-US" dirty="0" err="1" smtClean="0"/>
              <a:t>shutter</a:t>
            </a:r>
            <a:r>
              <a:rPr lang="en-US" baseline="0" dirty="0" err="1" smtClean="0"/>
              <a:t>stock</a:t>
            </a:r>
            <a:endParaRPr lang="en-US" baseline="0" dirty="0" smtClean="0"/>
          </a:p>
          <a:p>
            <a:endParaRPr lang="en-US" baseline="0" dirty="0" smtClean="0"/>
          </a:p>
          <a:p>
            <a:pPr marL="174708" indent="-174708">
              <a:buFontTx/>
              <a:buChar char="-"/>
            </a:pPr>
            <a:r>
              <a:rPr lang="en-US" baseline="0" dirty="0" smtClean="0"/>
              <a:t>This is the genome. DNA, made up of </a:t>
            </a:r>
            <a:r>
              <a:rPr lang="en-US" baseline="0" dirty="0" err="1" smtClean="0"/>
              <a:t>basepairs</a:t>
            </a:r>
            <a:r>
              <a:rPr lang="en-US" baseline="0" dirty="0" smtClean="0"/>
              <a:t>, two complementary strands. We all have it and its at the center of pretty much everything we’re going to talk about today. </a:t>
            </a:r>
          </a:p>
          <a:p>
            <a:pPr marL="174708" indent="-174708">
              <a:buFontTx/>
              <a:buChar char="-"/>
            </a:pPr>
            <a:r>
              <a:rPr lang="en-US" baseline="0" dirty="0" smtClean="0"/>
              <a:t>But before we jump right into that, we’re going to do a whirlwind review of grade 12 biology so that we’re all on the same page</a:t>
            </a:r>
          </a:p>
        </p:txBody>
      </p:sp>
      <p:sp>
        <p:nvSpPr>
          <p:cNvPr id="4" name="Slide Number Placeholder 3"/>
          <p:cNvSpPr>
            <a:spLocks noGrp="1"/>
          </p:cNvSpPr>
          <p:nvPr>
            <p:ph type="sldNum" sz="quarter" idx="10"/>
          </p:nvPr>
        </p:nvSpPr>
        <p:spPr/>
        <p:txBody>
          <a:bodyPr/>
          <a:lstStyle/>
          <a:p>
            <a:fld id="{AF9AF9A2-4B18-4807-800C-ABB6054A9B81}" type="slidenum">
              <a:rPr lang="en-US" smtClean="0"/>
              <a:t>2</a:t>
            </a:fld>
            <a:endParaRPr lang="en-US"/>
          </a:p>
        </p:txBody>
      </p:sp>
    </p:spTree>
    <p:extLst>
      <p:ext uri="{BB962C8B-B14F-4D97-AF65-F5344CB8AC3E}">
        <p14:creationId xmlns:p14="http://schemas.microsoft.com/office/powerpoint/2010/main" val="3143459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20</a:t>
            </a:fld>
            <a:endParaRPr lang="en-US"/>
          </a:p>
        </p:txBody>
      </p:sp>
    </p:spTree>
    <p:extLst>
      <p:ext uri="{BB962C8B-B14F-4D97-AF65-F5344CB8AC3E}">
        <p14:creationId xmlns:p14="http://schemas.microsoft.com/office/powerpoint/2010/main" val="2712613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21</a:t>
            </a:fld>
            <a:endParaRPr lang="en-US"/>
          </a:p>
        </p:txBody>
      </p:sp>
    </p:spTree>
    <p:extLst>
      <p:ext uri="{BB962C8B-B14F-4D97-AF65-F5344CB8AC3E}">
        <p14:creationId xmlns:p14="http://schemas.microsoft.com/office/powerpoint/2010/main" val="2060584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err="1" smtClean="0"/>
              <a:t>Upennsylvania</a:t>
            </a:r>
            <a:r>
              <a:rPr lang="en-US" baseline="0" dirty="0" smtClean="0"/>
              <a:t> now recruiting patients for a study in which cancer patients will have their immune cells (T cells) removed, </a:t>
            </a:r>
            <a:r>
              <a:rPr lang="en-US" dirty="0"/>
              <a:t>three CRISPR edits on them. One edit will insert a gene for a protein engineered to detect cancer cells and instruct the T cells to target them, and a second edit removes a natural T-cell protein that could interfere with this process. The third is defensive: it will remove the gene for a protein that identifies the T cells as immune cells and prevent the cancer cells from disabling them. The researchers will then infuse the edited cells back into the patient.</a:t>
            </a:r>
          </a:p>
          <a:p>
            <a:pPr marL="174708" indent="-174708">
              <a:buFontTx/>
              <a:buChar char="-"/>
            </a:pPr>
            <a:r>
              <a:rPr lang="en-US" dirty="0"/>
              <a:t>Wall Street Journal reported late last year that 86 patients have been treated with CRISPR therapies. Nothing published yet, but doctors told reporters a number improved significantly, while others died – though all seemed to die of the diseases they were being treated for.</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22</a:t>
            </a:fld>
            <a:endParaRPr lang="en-US"/>
          </a:p>
        </p:txBody>
      </p:sp>
    </p:spTree>
    <p:extLst>
      <p:ext uri="{BB962C8B-B14F-4D97-AF65-F5344CB8AC3E}">
        <p14:creationId xmlns:p14="http://schemas.microsoft.com/office/powerpoint/2010/main" val="897213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smtClean="0"/>
              <a:t>Huge implications for agriculture. </a:t>
            </a:r>
          </a:p>
          <a:p>
            <a:pPr marL="174708" indent="-174708">
              <a:buFontTx/>
              <a:buChar char="-"/>
            </a:pPr>
            <a:r>
              <a:rPr lang="en-US" dirty="0" smtClean="0"/>
              <a:t>DuPont Pioneer already developed corn on market in China</a:t>
            </a:r>
          </a:p>
          <a:p>
            <a:pPr marL="174708" indent="-174708">
              <a:buFontTx/>
              <a:buChar char="-"/>
            </a:pPr>
            <a:r>
              <a:rPr lang="en-US" dirty="0" err="1" smtClean="0"/>
              <a:t>Divseek</a:t>
            </a:r>
            <a:r>
              <a:rPr lang="en-US" baseline="0" dirty="0" smtClean="0"/>
              <a:t> and genetic diversity. Drought resistance</a:t>
            </a: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23</a:t>
            </a:fld>
            <a:endParaRPr lang="en-US"/>
          </a:p>
        </p:txBody>
      </p:sp>
    </p:spTree>
    <p:extLst>
      <p:ext uri="{BB962C8B-B14F-4D97-AF65-F5344CB8AC3E}">
        <p14:creationId xmlns:p14="http://schemas.microsoft.com/office/powerpoint/2010/main" val="825252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smtClean="0"/>
              <a:t>Cystic</a:t>
            </a:r>
            <a:r>
              <a:rPr lang="en-US" baseline="0" dirty="0" smtClean="0"/>
              <a:t> Fibrosis, Sickle-cell anemia, Huntington’s disease, rare diseases</a:t>
            </a:r>
          </a:p>
          <a:p>
            <a:pPr marL="174708" indent="-174708">
              <a:buFontTx/>
              <a:buChar char="-"/>
            </a:pPr>
            <a:r>
              <a:rPr lang="en-US" baseline="0" dirty="0" smtClean="0"/>
              <a:t>HIV, hepatitis B, other viruses</a:t>
            </a:r>
          </a:p>
          <a:p>
            <a:pPr marL="174708" indent="-174708">
              <a:buFontTx/>
              <a:buChar char="-"/>
            </a:pPr>
            <a:r>
              <a:rPr lang="en-US" dirty="0" smtClean="0"/>
              <a:t>Cancers – engineered immune</a:t>
            </a:r>
            <a:r>
              <a:rPr lang="en-US" baseline="0" dirty="0" smtClean="0"/>
              <a:t> cells as well as direct attacks on cancer mutations</a:t>
            </a:r>
          </a:p>
          <a:p>
            <a:pPr marL="174708" indent="-174708">
              <a:buFontTx/>
              <a:buChar char="-"/>
            </a:pPr>
            <a:r>
              <a:rPr lang="en-US" baseline="0" dirty="0" smtClean="0"/>
              <a:t>Synthetic biology - biosensors</a:t>
            </a: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24</a:t>
            </a:fld>
            <a:endParaRPr lang="en-US"/>
          </a:p>
        </p:txBody>
      </p:sp>
    </p:spTree>
    <p:extLst>
      <p:ext uri="{BB962C8B-B14F-4D97-AF65-F5344CB8AC3E}">
        <p14:creationId xmlns:p14="http://schemas.microsoft.com/office/powerpoint/2010/main" val="2489033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25</a:t>
            </a:fld>
            <a:endParaRPr lang="en-US"/>
          </a:p>
        </p:txBody>
      </p:sp>
    </p:spTree>
    <p:extLst>
      <p:ext uri="{BB962C8B-B14F-4D97-AF65-F5344CB8AC3E}">
        <p14:creationId xmlns:p14="http://schemas.microsoft.com/office/powerpoint/2010/main" val="1308968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Apply technique</a:t>
            </a:r>
            <a:r>
              <a:rPr lang="en-US" baseline="0" dirty="0" smtClean="0"/>
              <a:t> to 1% of wild mosquitoes and can eradicate malaria within the year</a:t>
            </a:r>
            <a:endParaRPr lang="en-US" dirty="0" smtClean="0"/>
          </a:p>
          <a:p>
            <a:r>
              <a:rPr lang="en-US" dirty="0" smtClean="0"/>
              <a:t>Rats in NZ or Galapagos</a:t>
            </a:r>
          </a:p>
          <a:p>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26</a:t>
            </a:fld>
            <a:endParaRPr lang="en-US"/>
          </a:p>
        </p:txBody>
      </p:sp>
    </p:spTree>
    <p:extLst>
      <p:ext uri="{BB962C8B-B14F-4D97-AF65-F5344CB8AC3E}">
        <p14:creationId xmlns:p14="http://schemas.microsoft.com/office/powerpoint/2010/main" val="652376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Apply technique</a:t>
            </a:r>
            <a:r>
              <a:rPr lang="en-US" baseline="0" dirty="0" smtClean="0"/>
              <a:t> to 1% of wild mosquitoes and can eradicate malaria within the year</a:t>
            </a:r>
            <a:endParaRPr lang="en-US" dirty="0" smtClean="0"/>
          </a:p>
          <a:p>
            <a:r>
              <a:rPr lang="en-US" dirty="0" smtClean="0"/>
              <a:t>Rats in NZ or Galapagos</a:t>
            </a:r>
          </a:p>
          <a:p>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27</a:t>
            </a:fld>
            <a:endParaRPr lang="en-US"/>
          </a:p>
        </p:txBody>
      </p:sp>
    </p:spTree>
    <p:extLst>
      <p:ext uri="{BB962C8B-B14F-4D97-AF65-F5344CB8AC3E}">
        <p14:creationId xmlns:p14="http://schemas.microsoft.com/office/powerpoint/2010/main" val="2125487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28</a:t>
            </a:fld>
            <a:endParaRPr lang="en-US"/>
          </a:p>
        </p:txBody>
      </p:sp>
    </p:spTree>
    <p:extLst>
      <p:ext uri="{BB962C8B-B14F-4D97-AF65-F5344CB8AC3E}">
        <p14:creationId xmlns:p14="http://schemas.microsoft.com/office/powerpoint/2010/main" val="2330658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29</a:t>
            </a:fld>
            <a:endParaRPr lang="en-US"/>
          </a:p>
        </p:txBody>
      </p:sp>
    </p:spTree>
    <p:extLst>
      <p:ext uri="{BB962C8B-B14F-4D97-AF65-F5344CB8AC3E}">
        <p14:creationId xmlns:p14="http://schemas.microsoft.com/office/powerpoint/2010/main" val="25926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smtClean="0"/>
              <a:t>This is you.</a:t>
            </a:r>
          </a:p>
          <a:p>
            <a:pPr marL="232943" indent="-232943">
              <a:buAutoNum type="arabicPeriod"/>
            </a:pPr>
            <a:r>
              <a:rPr lang="en-US" dirty="0" smtClean="0"/>
              <a:t>You are made up of cells. These</a:t>
            </a:r>
            <a:r>
              <a:rPr lang="en-US" baseline="0" dirty="0" smtClean="0"/>
              <a:t> are brain cells.</a:t>
            </a:r>
          </a:p>
          <a:p>
            <a:pPr marL="232943" indent="-232943">
              <a:buAutoNum type="arabicPeriod"/>
            </a:pPr>
            <a:r>
              <a:rPr lang="en-US" baseline="0" dirty="0" smtClean="0"/>
              <a:t>This is what animal cells look like in biology textbooks, with all the various </a:t>
            </a:r>
            <a:r>
              <a:rPr lang="en-US" baseline="0" dirty="0" err="1" smtClean="0"/>
              <a:t>subcompartments</a:t>
            </a:r>
            <a:r>
              <a:rPr lang="en-US" baseline="0" dirty="0" smtClean="0"/>
              <a:t> that are the factories of the cell and allow it to be a neuron, or skin cell or liver cell, etc.</a:t>
            </a:r>
          </a:p>
          <a:p>
            <a:pPr marL="232943" indent="-232943">
              <a:buAutoNum type="arabicPeriod"/>
            </a:pPr>
            <a:r>
              <a:rPr lang="en-US" baseline="0" dirty="0" smtClean="0"/>
              <a:t>The machines that drive production of the cell and its central activities are called proteins. They are a major building block of cells. They are made of amino acids that fold in infinite shapes that then interact with each other and other molecules to achieve all sorts of functions. They’re the workers of the cell.</a:t>
            </a:r>
          </a:p>
          <a:p>
            <a:pPr marL="232943" indent="-232943">
              <a:buAutoNum type="arabicPeriod"/>
            </a:pPr>
            <a:r>
              <a:rPr lang="en-US" baseline="0" dirty="0" smtClean="0"/>
              <a:t>Cells know how to make proteins because they have a blueprint – DNA. The code in DNA corresponds to the code in proteins. The DNA code is linear and compact. The corresponding amino acid code is charged and big and folds and achieves all the interesting shapes and movements that make life possible.</a:t>
            </a:r>
          </a:p>
          <a:p>
            <a:pPr marL="232943" indent="-232943">
              <a:buAutoNum type="arabicPeriod"/>
            </a:pPr>
            <a:r>
              <a:rPr lang="en-US" baseline="0" dirty="0" smtClean="0"/>
              <a:t>Which brings us back to DNA</a:t>
            </a:r>
          </a:p>
          <a:p>
            <a:pPr marL="232943" indent="-232943">
              <a:buAutoNum type="arabicPeriod"/>
            </a:pPr>
            <a:endParaRPr lang="en-US" dirty="0" smtClean="0"/>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3</a:t>
            </a:fld>
            <a:endParaRPr lang="en-US"/>
          </a:p>
        </p:txBody>
      </p:sp>
    </p:spTree>
    <p:extLst>
      <p:ext uri="{BB962C8B-B14F-4D97-AF65-F5344CB8AC3E}">
        <p14:creationId xmlns:p14="http://schemas.microsoft.com/office/powerpoint/2010/main" val="479564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smtClean="0"/>
              <a:t>Synthetic biology builds on what we’ve been talking about, but more.</a:t>
            </a:r>
          </a:p>
          <a:p>
            <a:pPr marL="174708" indent="-174708">
              <a:buFontTx/>
              <a:buChar char="-"/>
            </a:pPr>
            <a:r>
              <a:rPr lang="en-US" dirty="0" smtClean="0"/>
              <a:t>Development</a:t>
            </a:r>
            <a:r>
              <a:rPr lang="en-US" baseline="0" dirty="0" smtClean="0"/>
              <a:t> of biological systems for applied ends</a:t>
            </a: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30</a:t>
            </a:fld>
            <a:endParaRPr lang="en-US"/>
          </a:p>
        </p:txBody>
      </p:sp>
    </p:spTree>
    <p:extLst>
      <p:ext uri="{BB962C8B-B14F-4D97-AF65-F5344CB8AC3E}">
        <p14:creationId xmlns:p14="http://schemas.microsoft.com/office/powerpoint/2010/main" val="4231864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31</a:t>
            </a:fld>
            <a:endParaRPr lang="en-US"/>
          </a:p>
        </p:txBody>
      </p:sp>
    </p:spTree>
    <p:extLst>
      <p:ext uri="{BB962C8B-B14F-4D97-AF65-F5344CB8AC3E}">
        <p14:creationId xmlns:p14="http://schemas.microsoft.com/office/powerpoint/2010/main" val="3413446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iGEM</a:t>
            </a:r>
            <a:r>
              <a:rPr lang="en-US" dirty="0" smtClean="0"/>
              <a:t> – thousands of parts that can be dropped into </a:t>
            </a:r>
            <a:r>
              <a:rPr lang="en-US" dirty="0" err="1" smtClean="0"/>
              <a:t>BioBrick</a:t>
            </a:r>
            <a:r>
              <a:rPr lang="en-US" baseline="0" dirty="0" smtClean="0"/>
              <a:t> backbone</a:t>
            </a: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32</a:t>
            </a:fld>
            <a:endParaRPr lang="en-US"/>
          </a:p>
        </p:txBody>
      </p:sp>
    </p:spTree>
    <p:extLst>
      <p:ext uri="{BB962C8B-B14F-4D97-AF65-F5344CB8AC3E}">
        <p14:creationId xmlns:p14="http://schemas.microsoft.com/office/powerpoint/2010/main" val="2245566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33</a:t>
            </a:fld>
            <a:endParaRPr lang="en-US"/>
          </a:p>
        </p:txBody>
      </p:sp>
    </p:spTree>
    <p:extLst>
      <p:ext uri="{BB962C8B-B14F-4D97-AF65-F5344CB8AC3E}">
        <p14:creationId xmlns:p14="http://schemas.microsoft.com/office/powerpoint/2010/main" val="612268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smtClean="0"/>
              <a:t>Synthetic rubber</a:t>
            </a:r>
            <a:r>
              <a:rPr lang="en-US" baseline="0" dirty="0" smtClean="0"/>
              <a:t> comes from petrochemicals – DuPont and Goodyear are using yeast to mass produce a plant enzyme from the rubber tree, hoping to eliminate petrochemicals</a:t>
            </a:r>
          </a:p>
          <a:p>
            <a:pPr marL="174708" indent="-174708">
              <a:buFontTx/>
              <a:buChar char="-"/>
            </a:pPr>
            <a:r>
              <a:rPr lang="en-US" baseline="0" dirty="0" smtClean="0"/>
              <a:t>All 154 of Shakespeare’s sonnets in DNA</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34</a:t>
            </a:fld>
            <a:endParaRPr lang="en-US"/>
          </a:p>
        </p:txBody>
      </p:sp>
    </p:spTree>
    <p:extLst>
      <p:ext uri="{BB962C8B-B14F-4D97-AF65-F5344CB8AC3E}">
        <p14:creationId xmlns:p14="http://schemas.microsoft.com/office/powerpoint/2010/main" val="2741390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smtClean="0"/>
              <a:t>Synthetic rubber</a:t>
            </a:r>
            <a:r>
              <a:rPr lang="en-US" baseline="0" dirty="0" smtClean="0"/>
              <a:t> comes from petrochemicals – DuPont and Goodyear are using yeast to mass produce a plant enzyme from the rubber tree, hoping to eliminate petrochemicals</a:t>
            </a:r>
          </a:p>
          <a:p>
            <a:pPr marL="174708" indent="-174708">
              <a:buFontTx/>
              <a:buChar char="-"/>
            </a:pPr>
            <a:r>
              <a:rPr lang="en-US" baseline="0" dirty="0" smtClean="0"/>
              <a:t>All 154 of Shakespeare’s sonnets in DNA</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35</a:t>
            </a:fld>
            <a:endParaRPr lang="en-US"/>
          </a:p>
        </p:txBody>
      </p:sp>
    </p:spTree>
    <p:extLst>
      <p:ext uri="{BB962C8B-B14F-4D97-AF65-F5344CB8AC3E}">
        <p14:creationId xmlns:p14="http://schemas.microsoft.com/office/powerpoint/2010/main" val="1899625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36</a:t>
            </a:fld>
            <a:endParaRPr lang="en-US"/>
          </a:p>
        </p:txBody>
      </p:sp>
    </p:spTree>
    <p:extLst>
      <p:ext uri="{BB962C8B-B14F-4D97-AF65-F5344CB8AC3E}">
        <p14:creationId xmlns:p14="http://schemas.microsoft.com/office/powerpoint/2010/main" val="1138452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37</a:t>
            </a:fld>
            <a:endParaRPr lang="en-US"/>
          </a:p>
        </p:txBody>
      </p:sp>
    </p:spTree>
    <p:extLst>
      <p:ext uri="{BB962C8B-B14F-4D97-AF65-F5344CB8AC3E}">
        <p14:creationId xmlns:p14="http://schemas.microsoft.com/office/powerpoint/2010/main" val="3961925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AF9A2-4B18-4807-800C-ABB6054A9B81}" type="slidenum">
              <a:rPr lang="en-US" smtClean="0"/>
              <a:t>38</a:t>
            </a:fld>
            <a:endParaRPr lang="en-US"/>
          </a:p>
        </p:txBody>
      </p:sp>
    </p:spTree>
    <p:extLst>
      <p:ext uri="{BB962C8B-B14F-4D97-AF65-F5344CB8AC3E}">
        <p14:creationId xmlns:p14="http://schemas.microsoft.com/office/powerpoint/2010/main" val="1268159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a:t>
            </a:r>
            <a:r>
              <a:rPr lang="en-US" baseline="0" dirty="0" smtClean="0"/>
              <a:t> million of your closest ancestral species</a:t>
            </a: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4</a:t>
            </a:fld>
            <a:endParaRPr lang="en-US"/>
          </a:p>
        </p:txBody>
      </p:sp>
    </p:spTree>
    <p:extLst>
      <p:ext uri="{BB962C8B-B14F-4D97-AF65-F5344CB8AC3E}">
        <p14:creationId xmlns:p14="http://schemas.microsoft.com/office/powerpoint/2010/main" val="422110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DNA</a:t>
            </a:r>
            <a:r>
              <a:rPr lang="en-US" baseline="0" dirty="0" smtClean="0"/>
              <a:t> replication creates two copies of DNA which are passed on to the offspring. Rarely, there are mistakes made in the replication. Even more rarely, those mistakes are reflected in proteins that suddenly work differently or in the areas that regulate how much of those proteins are produced, or when. Even more rarely, those differences have a phenotypic effect that either increases or decreases the odds of survival for that individual. Since replication rarely makes mistakes, mutations that provide an advantage in survival are more likely to be passed on, meaning there is a positive selection for those mutations. This is natural selection. Here we see two examples – the peppered moth in Great Britain that, during the Industrial Revolution, changed its shading to a grey </a:t>
            </a:r>
            <a:r>
              <a:rPr lang="en-US" baseline="0" dirty="0" err="1" smtClean="0"/>
              <a:t>colour</a:t>
            </a:r>
            <a:r>
              <a:rPr lang="en-US" baseline="0" dirty="0" smtClean="0"/>
              <a:t>. And the mighty giraffe, whose necks evolved to reach higher leaves in search of scarce nutrition on the savannah. The giraffe genome has been sequenced and by comparing it with close relatives, it’s been determined that mutations in roughly 70 genes are responsible. </a:t>
            </a:r>
          </a:p>
          <a:p>
            <a:endParaRPr lang="en-US" baseline="0" dirty="0" smtClean="0"/>
          </a:p>
        </p:txBody>
      </p:sp>
      <p:sp>
        <p:nvSpPr>
          <p:cNvPr id="4" name="Slide Number Placeholder 3"/>
          <p:cNvSpPr>
            <a:spLocks noGrp="1"/>
          </p:cNvSpPr>
          <p:nvPr>
            <p:ph type="sldNum" sz="quarter" idx="10"/>
          </p:nvPr>
        </p:nvSpPr>
        <p:spPr/>
        <p:txBody>
          <a:bodyPr/>
          <a:lstStyle/>
          <a:p>
            <a:fld id="{AF9AF9A2-4B18-4807-800C-ABB6054A9B81}" type="slidenum">
              <a:rPr lang="en-US" smtClean="0"/>
              <a:t>5</a:t>
            </a:fld>
            <a:endParaRPr lang="en-US"/>
          </a:p>
        </p:txBody>
      </p:sp>
    </p:spTree>
    <p:extLst>
      <p:ext uri="{BB962C8B-B14F-4D97-AF65-F5344CB8AC3E}">
        <p14:creationId xmlns:p14="http://schemas.microsoft.com/office/powerpoint/2010/main" val="832328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Artificial selection, also known as selective breeding. Selection for given traits and reinforcement of those traits over generations. You select for the phenotype you want, so indirectly selecting for specific genes or sets of genes. But also selecting for lots of other genes by accident. So you end up with high yield plants with disease susceptibility or you end up with dog breeds that have trouble with hips or breathing or whatnot.  But either way, it’s genetic changes for phenotypic traits.</a:t>
            </a: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6</a:t>
            </a:fld>
            <a:endParaRPr lang="en-US"/>
          </a:p>
        </p:txBody>
      </p:sp>
    </p:spTree>
    <p:extLst>
      <p:ext uri="{BB962C8B-B14F-4D97-AF65-F5344CB8AC3E}">
        <p14:creationId xmlns:p14="http://schemas.microsoft.com/office/powerpoint/2010/main" val="464304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Artificial selection, also known as selective breeding. Selection for given traits and reinforcement of those traits over generations. You select for the phenotype you want, so indirectly selecting for specific genes or sets of genes. But also selecting for lots of other genes by accident. So you end up with high yield plants with disease susceptibility or you end up with dog breeds that have trouble with hips or breathing or whatnot.  But either way, it’s genetic changes for phenotypic traits.</a:t>
            </a: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7</a:t>
            </a:fld>
            <a:endParaRPr lang="en-US"/>
          </a:p>
        </p:txBody>
      </p:sp>
    </p:spTree>
    <p:extLst>
      <p:ext uri="{BB962C8B-B14F-4D97-AF65-F5344CB8AC3E}">
        <p14:creationId xmlns:p14="http://schemas.microsoft.com/office/powerpoint/2010/main" val="198689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smtClean="0"/>
              <a:t>technically, even early</a:t>
            </a:r>
            <a:r>
              <a:rPr lang="en-US" baseline="0" dirty="0" smtClean="0"/>
              <a:t> plant breeding can be considered biotechnology – the adaptation of living systems for human needs. </a:t>
            </a:r>
          </a:p>
          <a:p>
            <a:pPr marL="174708" indent="-174708">
              <a:buFontTx/>
              <a:buChar char="-"/>
            </a:pPr>
            <a:r>
              <a:rPr lang="en-US" baseline="0" dirty="0" smtClean="0"/>
              <a:t>Throughout the 19</a:t>
            </a:r>
            <a:r>
              <a:rPr lang="en-US" baseline="30000" dirty="0" smtClean="0"/>
              <a:t>th</a:t>
            </a:r>
            <a:r>
              <a:rPr lang="en-US" baseline="0" dirty="0" smtClean="0"/>
              <a:t> and 20</a:t>
            </a:r>
            <a:r>
              <a:rPr lang="en-US" baseline="30000" dirty="0" smtClean="0"/>
              <a:t>th</a:t>
            </a:r>
            <a:r>
              <a:rPr lang="en-US" baseline="0" dirty="0" smtClean="0"/>
              <a:t> centuries, biotechnology has developed as we’ve learned more about cell theory, biochemistry, medicine and more.</a:t>
            </a:r>
          </a:p>
          <a:p>
            <a:pPr marL="174708" indent="-174708">
              <a:buFontTx/>
              <a:buChar char="-"/>
            </a:pPr>
            <a:r>
              <a:rPr lang="en-US" baseline="0" dirty="0" smtClean="0"/>
              <a:t>But it’s really in the last few decades that biotechnology has taken off.</a:t>
            </a:r>
          </a:p>
          <a:p>
            <a:pPr marL="174708" indent="-174708">
              <a:buFontTx/>
              <a:buChar char="-"/>
            </a:pPr>
            <a:r>
              <a:rPr lang="en-US" baseline="0" dirty="0" smtClean="0"/>
              <a:t>Modern biotechnology was born in 1971 at Stanford with Paul Berg’s gene splicing experiment – where he inserted DNA from the lambda virus into the SV40 virus making recombinant DNA.</a:t>
            </a:r>
          </a:p>
          <a:p>
            <a:pPr marL="174708" indent="-174708">
              <a:buFontTx/>
              <a:buChar char="-"/>
            </a:pPr>
            <a:r>
              <a:rPr lang="en-US" baseline="0" dirty="0" smtClean="0"/>
              <a:t>Appropriately, Berg shared the 1980 Nobel Prize in Chemistry with Gilbert and Sanger </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8</a:t>
            </a:fld>
            <a:endParaRPr lang="en-US"/>
          </a:p>
        </p:txBody>
      </p:sp>
    </p:spTree>
    <p:extLst>
      <p:ext uri="{BB962C8B-B14F-4D97-AF65-F5344CB8AC3E}">
        <p14:creationId xmlns:p14="http://schemas.microsoft.com/office/powerpoint/2010/main" val="411393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2001 –</a:t>
            </a:r>
            <a:r>
              <a:rPr lang="en-US" baseline="0" dirty="0" smtClean="0"/>
              <a:t> the end of the beginning</a:t>
            </a:r>
            <a:endParaRPr lang="en-US" dirty="0"/>
          </a:p>
        </p:txBody>
      </p:sp>
      <p:sp>
        <p:nvSpPr>
          <p:cNvPr id="4" name="Slide Number Placeholder 3"/>
          <p:cNvSpPr>
            <a:spLocks noGrp="1"/>
          </p:cNvSpPr>
          <p:nvPr>
            <p:ph type="sldNum" sz="quarter" idx="10"/>
          </p:nvPr>
        </p:nvSpPr>
        <p:spPr/>
        <p:txBody>
          <a:bodyPr/>
          <a:lstStyle/>
          <a:p>
            <a:fld id="{AF9AF9A2-4B18-4807-800C-ABB6054A9B81}" type="slidenum">
              <a:rPr lang="en-US" smtClean="0"/>
              <a:t>9</a:t>
            </a:fld>
            <a:endParaRPr lang="en-US"/>
          </a:p>
        </p:txBody>
      </p:sp>
    </p:spTree>
    <p:extLst>
      <p:ext uri="{BB962C8B-B14F-4D97-AF65-F5344CB8AC3E}">
        <p14:creationId xmlns:p14="http://schemas.microsoft.com/office/powerpoint/2010/main" val="336308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00B1E0-88E5-4F3C-9FF7-7D28705DEF4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299999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0B1E0-88E5-4F3C-9FF7-7D28705DEF4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196685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0B1E0-88E5-4F3C-9FF7-7D28705DEF4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229021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0B1E0-88E5-4F3C-9FF7-7D28705DEF4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70206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0B1E0-88E5-4F3C-9FF7-7D28705DEF49}" type="datetimeFigureOut">
              <a:rPr lang="en-US" smtClean="0"/>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143162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00B1E0-88E5-4F3C-9FF7-7D28705DEF49}" type="datetimeFigureOut">
              <a:rPr lang="en-US" smtClean="0"/>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197596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00B1E0-88E5-4F3C-9FF7-7D28705DEF49}" type="datetimeFigureOut">
              <a:rPr lang="en-US" smtClean="0"/>
              <a:t>4/4/2018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662824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00B1E0-88E5-4F3C-9FF7-7D28705DEF49}" type="datetimeFigureOut">
              <a:rPr lang="en-US" smtClean="0"/>
              <a:t>4/4/2018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16312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0B1E0-88E5-4F3C-9FF7-7D28705DEF49}" type="datetimeFigureOut">
              <a:rPr lang="en-US" smtClean="0"/>
              <a:t>4/4/2018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4287012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B1E0-88E5-4F3C-9FF7-7D28705DEF49}" type="datetimeFigureOut">
              <a:rPr lang="en-US" smtClean="0"/>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1893876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B1E0-88E5-4F3C-9FF7-7D28705DEF49}" type="datetimeFigureOut">
              <a:rPr lang="en-US" smtClean="0"/>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46806-E649-47EE-A3CB-F9C48CF86A07}" type="slidenum">
              <a:rPr lang="en-US" smtClean="0"/>
              <a:t>‹#›</a:t>
            </a:fld>
            <a:endParaRPr lang="en-US"/>
          </a:p>
        </p:txBody>
      </p:sp>
    </p:spTree>
    <p:extLst>
      <p:ext uri="{BB962C8B-B14F-4D97-AF65-F5344CB8AC3E}">
        <p14:creationId xmlns:p14="http://schemas.microsoft.com/office/powerpoint/2010/main" val="4276191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0B1E0-88E5-4F3C-9FF7-7D28705DEF49}" type="datetimeFigureOut">
              <a:rPr lang="en-US" smtClean="0"/>
              <a:t>4/4/2018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46806-E649-47EE-A3CB-F9C48CF86A07}" type="slidenum">
              <a:rPr lang="en-US" smtClean="0"/>
              <a:t>‹#›</a:t>
            </a:fld>
            <a:endParaRPr lang="en-US"/>
          </a:p>
        </p:txBody>
      </p:sp>
    </p:spTree>
    <p:extLst>
      <p:ext uri="{BB962C8B-B14F-4D97-AF65-F5344CB8AC3E}">
        <p14:creationId xmlns:p14="http://schemas.microsoft.com/office/powerpoint/2010/main" val="17057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hyperlink" Target="mailto:rannan@genomecanada.ca"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tif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0079" y="156633"/>
            <a:ext cx="7232121" cy="3843092"/>
          </a:xfrm>
          <a:prstGeom prst="rect">
            <a:avLst/>
          </a:prstGeom>
        </p:spPr>
      </p:pic>
      <p:sp>
        <p:nvSpPr>
          <p:cNvPr id="5" name="TextBox 4"/>
          <p:cNvSpPr txBox="1"/>
          <p:nvPr/>
        </p:nvSpPr>
        <p:spPr>
          <a:xfrm>
            <a:off x="210078" y="4241799"/>
            <a:ext cx="11490855" cy="1631216"/>
          </a:xfrm>
          <a:prstGeom prst="rect">
            <a:avLst/>
          </a:prstGeom>
          <a:noFill/>
        </p:spPr>
        <p:txBody>
          <a:bodyPr wrap="square" rtlCol="0">
            <a:spAutoFit/>
          </a:bodyPr>
          <a:lstStyle/>
          <a:p>
            <a:r>
              <a:rPr lang="en-US" sz="2800" dirty="0" smtClean="0">
                <a:latin typeface="Source Sans Pro" panose="020B0503030403020204" pitchFamily="34" charset="0"/>
              </a:rPr>
              <a:t>Disruption in the Life Sciences – gene editing, synthetic biology and beyond</a:t>
            </a:r>
          </a:p>
          <a:p>
            <a:endParaRPr lang="en-US" dirty="0">
              <a:latin typeface="Source Sans Pro" panose="020B0503030403020204" pitchFamily="34" charset="0"/>
            </a:endParaRPr>
          </a:p>
          <a:p>
            <a:r>
              <a:rPr lang="en-US" dirty="0" smtClean="0">
                <a:latin typeface="Source Sans Pro" panose="020B0503030403020204" pitchFamily="34" charset="0"/>
              </a:rPr>
              <a:t>Rob Annan, PhD</a:t>
            </a:r>
          </a:p>
          <a:p>
            <a:r>
              <a:rPr lang="en-US" dirty="0" smtClean="0">
                <a:latin typeface="Source Sans Pro" panose="020B0503030403020204" pitchFamily="34" charset="0"/>
              </a:rPr>
              <a:t>Vice-President, Public Affairs and Communications</a:t>
            </a:r>
          </a:p>
          <a:p>
            <a:r>
              <a:rPr lang="en-US" dirty="0" smtClean="0">
                <a:latin typeface="Source Sans Pro" panose="020B0503030403020204" pitchFamily="34" charset="0"/>
              </a:rPr>
              <a:t>Genome Canada </a:t>
            </a:r>
            <a:endParaRPr lang="en-US" dirty="0">
              <a:latin typeface="Source Sans Pro" panose="020B0503030403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65186" y="4793411"/>
            <a:ext cx="2435747" cy="1705023"/>
          </a:xfrm>
          <a:prstGeom prst="rect">
            <a:avLst/>
          </a:prstGeom>
        </p:spPr>
      </p:pic>
    </p:spTree>
    <p:extLst>
      <p:ext uri="{BB962C8B-B14F-4D97-AF65-F5344CB8AC3E}">
        <p14:creationId xmlns:p14="http://schemas.microsoft.com/office/powerpoint/2010/main" val="3736557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Biotech Today – What’s Changed?</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Sequencing Power</a:t>
            </a:r>
          </a:p>
          <a:p>
            <a:pPr marL="514350" indent="-514350">
              <a:buFont typeface="+mj-lt"/>
              <a:buAutoNum type="arabicPeriod"/>
            </a:pPr>
            <a:r>
              <a:rPr lang="en-US" dirty="0" smtClean="0"/>
              <a:t>Gene editing tools</a:t>
            </a:r>
            <a:endParaRPr lang="en-US" dirty="0"/>
          </a:p>
        </p:txBody>
      </p:sp>
    </p:spTree>
    <p:extLst>
      <p:ext uri="{BB962C8B-B14F-4D97-AF65-F5344CB8AC3E}">
        <p14:creationId xmlns:p14="http://schemas.microsoft.com/office/powerpoint/2010/main" val="188881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changed? Sequencing Power</a:t>
            </a:r>
            <a:endParaRPr lang="en-US" dirty="0"/>
          </a:p>
        </p:txBody>
      </p:sp>
      <p:pic>
        <p:nvPicPr>
          <p:cNvPr id="4" name="costpermb2015_4.jpg" descr="costpermb2015_4.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71384" y="1715918"/>
            <a:ext cx="6343135" cy="4757351"/>
          </a:xfrm>
          <a:prstGeom prst="rect">
            <a:avLst/>
          </a:prstGeom>
          <a:ln w="12700">
            <a:miter lim="400000"/>
          </a:ln>
        </p:spPr>
      </p:pic>
    </p:spTree>
    <p:extLst>
      <p:ext uri="{BB962C8B-B14F-4D97-AF65-F5344CB8AC3E}">
        <p14:creationId xmlns:p14="http://schemas.microsoft.com/office/powerpoint/2010/main" val="394522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changed? Sequencing Power</a:t>
            </a:r>
            <a:endParaRPr lang="en-US" dirty="0"/>
          </a:p>
        </p:txBody>
      </p:sp>
      <p:pic>
        <p:nvPicPr>
          <p:cNvPr id="4" name="costpermb2015_4.jpg" descr="costpermb2015_4.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71384" y="1715918"/>
            <a:ext cx="6343135" cy="4757351"/>
          </a:xfrm>
          <a:prstGeom prst="rect">
            <a:avLst/>
          </a:prstGeom>
          <a:ln w="12700">
            <a:miter lim="400000"/>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0961" y="3081165"/>
            <a:ext cx="4072683" cy="13071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743" y="1455938"/>
            <a:ext cx="4225599" cy="1965395"/>
          </a:xfrm>
          <a:prstGeom prst="rect">
            <a:avLst/>
          </a:prstGeom>
        </p:spPr>
      </p:pic>
      <p:pic>
        <p:nvPicPr>
          <p:cNvPr id="8" name="Picture 7"/>
          <p:cNvPicPr>
            <a:picLocks noChangeAspect="1"/>
          </p:cNvPicPr>
          <p:nvPr/>
        </p:nvPicPr>
        <p:blipFill>
          <a:blip r:embed="rId6"/>
          <a:stretch>
            <a:fillRect/>
          </a:stretch>
        </p:blipFill>
        <p:spPr>
          <a:xfrm>
            <a:off x="5786151" y="1455938"/>
            <a:ext cx="4508423" cy="1480175"/>
          </a:xfrm>
          <a:prstGeom prst="rect">
            <a:avLst/>
          </a:prstGeom>
        </p:spPr>
      </p:pic>
      <p:pic>
        <p:nvPicPr>
          <p:cNvPr id="9" name="Picture 8"/>
          <p:cNvPicPr>
            <a:picLocks noChangeAspect="1"/>
          </p:cNvPicPr>
          <p:nvPr/>
        </p:nvPicPr>
        <p:blipFill>
          <a:blip r:embed="rId7"/>
          <a:stretch>
            <a:fillRect/>
          </a:stretch>
        </p:blipFill>
        <p:spPr>
          <a:xfrm>
            <a:off x="552743" y="3790303"/>
            <a:ext cx="6092328" cy="972180"/>
          </a:xfrm>
          <a:prstGeom prst="rect">
            <a:avLst/>
          </a:prstGeom>
        </p:spPr>
      </p:pic>
      <p:pic>
        <p:nvPicPr>
          <p:cNvPr id="10" name="Picture 9"/>
          <p:cNvPicPr>
            <a:picLocks noChangeAspect="1"/>
          </p:cNvPicPr>
          <p:nvPr/>
        </p:nvPicPr>
        <p:blipFill>
          <a:blip r:embed="rId8"/>
          <a:stretch>
            <a:fillRect/>
          </a:stretch>
        </p:blipFill>
        <p:spPr>
          <a:xfrm>
            <a:off x="6331321" y="4879858"/>
            <a:ext cx="4947951" cy="968263"/>
          </a:xfrm>
          <a:prstGeom prst="rect">
            <a:avLst/>
          </a:prstGeom>
        </p:spPr>
      </p:pic>
    </p:spTree>
    <p:extLst>
      <p:ext uri="{BB962C8B-B14F-4D97-AF65-F5344CB8AC3E}">
        <p14:creationId xmlns:p14="http://schemas.microsoft.com/office/powerpoint/2010/main" val="20426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changed? – Gene editing</a:t>
            </a:r>
            <a:endParaRPr lang="en-US" dirty="0"/>
          </a:p>
        </p:txBody>
      </p:sp>
      <p:pic>
        <p:nvPicPr>
          <p:cNvPr id="4" name="Picture 2" descr="Image result for cris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360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Gene editing – the early days</a:t>
            </a:r>
            <a:endParaRPr lang="en-US" dirty="0"/>
          </a:p>
        </p:txBody>
      </p:sp>
      <p:pic>
        <p:nvPicPr>
          <p:cNvPr id="4098" name="Picture 2" descr="Image result for paul berg gene splicing experime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886" y="2318652"/>
            <a:ext cx="2754268" cy="20219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The process of making recombinant DNA, as pioneered by Paul Berg.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7416" y="2318652"/>
            <a:ext cx="2345665" cy="1983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676" y="4472851"/>
            <a:ext cx="4565673" cy="338554"/>
          </a:xfrm>
          <a:prstGeom prst="rect">
            <a:avLst/>
          </a:prstGeom>
          <a:noFill/>
        </p:spPr>
        <p:txBody>
          <a:bodyPr wrap="none" rtlCol="0">
            <a:spAutoFit/>
          </a:bodyPr>
          <a:lstStyle/>
          <a:p>
            <a:r>
              <a:rPr lang="en-US" sz="1600" dirty="0" smtClean="0">
                <a:latin typeface="Source Sans Pro" panose="020B0503030403020204" pitchFamily="34" charset="0"/>
              </a:rPr>
              <a:t>Paul Berg, Stanford, 1971 gene-splicing experiment</a:t>
            </a:r>
            <a:endParaRPr lang="en-US" sz="1600" dirty="0">
              <a:latin typeface="Source Sans Pro" panose="020B0503030403020204" pitchFamily="34" charset="0"/>
            </a:endParaRPr>
          </a:p>
        </p:txBody>
      </p:sp>
      <p:pic>
        <p:nvPicPr>
          <p:cNvPr id="21506" name="Picture 2" descr="Image result for steps in gene splic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3488" y="1690688"/>
            <a:ext cx="2843524" cy="3500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835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CRISPR-Cas9 – a highly specific genome editor</a:t>
            </a:r>
            <a:endParaRPr lang="en-US" dirty="0"/>
          </a:p>
        </p:txBody>
      </p:sp>
      <p:pic>
        <p:nvPicPr>
          <p:cNvPr id="4" name="495050a-f1.2.jpg" descr="495050a-f1.2.jpg"/>
          <p:cNvPicPr>
            <a:picLocks noChangeAspect="1"/>
          </p:cNvPicPr>
          <p:nvPr/>
        </p:nvPicPr>
        <p:blipFill>
          <a:blip r:embed="rId3">
            <a:extLst/>
          </a:blip>
          <a:stretch>
            <a:fillRect/>
          </a:stretch>
        </p:blipFill>
        <p:spPr>
          <a:xfrm>
            <a:off x="1088667" y="1690688"/>
            <a:ext cx="5321480" cy="3955633"/>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484002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CRISPR-Cas9 – a highly specific genome editor</a:t>
            </a:r>
            <a:endParaRPr lang="en-US" dirty="0"/>
          </a:p>
        </p:txBody>
      </p:sp>
      <p:pic>
        <p:nvPicPr>
          <p:cNvPr id="4" name="495050a-f1.2.jpg" descr="495050a-f1.2.jpg"/>
          <p:cNvPicPr>
            <a:picLocks noChangeAspect="1"/>
          </p:cNvPicPr>
          <p:nvPr/>
        </p:nvPicPr>
        <p:blipFill>
          <a:blip r:embed="rId3">
            <a:extLst/>
          </a:blip>
          <a:stretch>
            <a:fillRect/>
          </a:stretch>
        </p:blipFill>
        <p:spPr>
          <a:xfrm>
            <a:off x="1088667" y="1690688"/>
            <a:ext cx="5321480" cy="3955633"/>
          </a:xfrm>
          <a:prstGeom prst="rect">
            <a:avLst/>
          </a:prstGeom>
          <a:ln w="25400">
            <a:miter lim="400000"/>
          </a:ln>
          <a:effectLst>
            <a:outerShdw blurRad="254000" dist="127000" dir="5400000" rotWithShape="0">
              <a:srgbClr val="000000">
                <a:alpha val="70000"/>
              </a:srgbClr>
            </a:outerShdw>
          </a:effectLst>
        </p:spPr>
      </p:pic>
      <p:sp>
        <p:nvSpPr>
          <p:cNvPr id="6" name="Rectangle 5"/>
          <p:cNvSpPr/>
          <p:nvPr/>
        </p:nvSpPr>
        <p:spPr>
          <a:xfrm>
            <a:off x="1383578" y="5965499"/>
            <a:ext cx="5026569" cy="400110"/>
          </a:xfrm>
          <a:prstGeom prst="rect">
            <a:avLst/>
          </a:prstGeom>
        </p:spPr>
        <p:txBody>
          <a:bodyPr wrap="none">
            <a:spAutoFit/>
          </a:bodyPr>
          <a:lstStyle/>
          <a:p>
            <a:r>
              <a:rPr lang="en-US" sz="2000" dirty="0" smtClean="0"/>
              <a:t>Faster, cheaper, more accurate, more efficient.</a:t>
            </a:r>
            <a:endParaRPr lang="en-US" sz="2000" dirty="0" smtClean="0"/>
          </a:p>
        </p:txBody>
      </p:sp>
      <p:sp>
        <p:nvSpPr>
          <p:cNvPr id="7" name="Right Arrow 6"/>
          <p:cNvSpPr/>
          <p:nvPr/>
        </p:nvSpPr>
        <p:spPr>
          <a:xfrm>
            <a:off x="6577069" y="3468449"/>
            <a:ext cx="2214390" cy="585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193929">
            <a:off x="6577069" y="4208224"/>
            <a:ext cx="2214390" cy="585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0223821">
            <a:off x="6577069" y="2728674"/>
            <a:ext cx="2214390" cy="585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836055" y="2215778"/>
            <a:ext cx="3150297" cy="338554"/>
          </a:xfrm>
          <a:prstGeom prst="rect">
            <a:avLst/>
          </a:prstGeom>
          <a:noFill/>
        </p:spPr>
        <p:txBody>
          <a:bodyPr wrap="square" rtlCol="0">
            <a:spAutoFit/>
          </a:bodyPr>
          <a:lstStyle/>
          <a:p>
            <a:pPr algn="ctr"/>
            <a:r>
              <a:rPr lang="en-US" sz="1600" dirty="0" smtClean="0"/>
              <a:t>Knock genes out – disable them</a:t>
            </a:r>
            <a:endParaRPr lang="en-US" sz="1600" dirty="0"/>
          </a:p>
        </p:txBody>
      </p:sp>
      <p:sp>
        <p:nvSpPr>
          <p:cNvPr id="11" name="TextBox 10"/>
          <p:cNvSpPr txBox="1"/>
          <p:nvPr/>
        </p:nvSpPr>
        <p:spPr>
          <a:xfrm>
            <a:off x="8836055" y="3592051"/>
            <a:ext cx="3150297" cy="584775"/>
          </a:xfrm>
          <a:prstGeom prst="rect">
            <a:avLst/>
          </a:prstGeom>
          <a:noFill/>
        </p:spPr>
        <p:txBody>
          <a:bodyPr wrap="square" rtlCol="0">
            <a:spAutoFit/>
          </a:bodyPr>
          <a:lstStyle/>
          <a:p>
            <a:pPr algn="ctr"/>
            <a:r>
              <a:rPr lang="en-US" sz="1600" dirty="0" smtClean="0"/>
              <a:t>Precisely replace genes or insert new ones</a:t>
            </a:r>
            <a:endParaRPr lang="en-US" sz="1600" dirty="0"/>
          </a:p>
        </p:txBody>
      </p:sp>
      <p:sp>
        <p:nvSpPr>
          <p:cNvPr id="12" name="TextBox 11"/>
          <p:cNvSpPr txBox="1"/>
          <p:nvPr/>
        </p:nvSpPr>
        <p:spPr>
          <a:xfrm>
            <a:off x="8836055" y="4799047"/>
            <a:ext cx="3150297" cy="584775"/>
          </a:xfrm>
          <a:prstGeom prst="rect">
            <a:avLst/>
          </a:prstGeom>
          <a:noFill/>
        </p:spPr>
        <p:txBody>
          <a:bodyPr wrap="square" rtlCol="0">
            <a:spAutoFit/>
          </a:bodyPr>
          <a:lstStyle/>
          <a:p>
            <a:pPr algn="ctr"/>
            <a:r>
              <a:rPr lang="en-US" sz="1600" dirty="0" smtClean="0"/>
              <a:t>Increase or decrease expression of genes</a:t>
            </a:r>
            <a:endParaRPr lang="en-US" sz="1600" dirty="0"/>
          </a:p>
        </p:txBody>
      </p:sp>
    </p:spTree>
    <p:extLst>
      <p:ext uri="{BB962C8B-B14F-4D97-AF65-F5344CB8AC3E}">
        <p14:creationId xmlns:p14="http://schemas.microsoft.com/office/powerpoint/2010/main" val="1386778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CRISPR-Cas9 explosion</a:t>
            </a:r>
            <a:endParaRPr lang="en-US" dirty="0"/>
          </a:p>
        </p:txBody>
      </p:sp>
      <p:pic>
        <p:nvPicPr>
          <p:cNvPr id="7170" name="Picture 2" descr="Image result for crispr publicati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0684" y="1372055"/>
            <a:ext cx="8470632" cy="4991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98696" y="6187406"/>
            <a:ext cx="2955104" cy="369332"/>
          </a:xfrm>
          <a:prstGeom prst="rect">
            <a:avLst/>
          </a:prstGeom>
          <a:noFill/>
        </p:spPr>
        <p:txBody>
          <a:bodyPr wrap="none" rtlCol="0">
            <a:spAutoFit/>
          </a:bodyPr>
          <a:lstStyle/>
          <a:p>
            <a:r>
              <a:rPr lang="en-US" dirty="0" smtClean="0"/>
              <a:t>*Over 3000 mentions in 2017</a:t>
            </a:r>
            <a:endParaRPr lang="en-US" dirty="0"/>
          </a:p>
        </p:txBody>
      </p:sp>
      <p:sp>
        <p:nvSpPr>
          <p:cNvPr id="5" name="Rectangle 4"/>
          <p:cNvSpPr/>
          <p:nvPr/>
        </p:nvSpPr>
        <p:spPr>
          <a:xfrm>
            <a:off x="1860684" y="6183332"/>
            <a:ext cx="2675732" cy="246221"/>
          </a:xfrm>
          <a:prstGeom prst="rect">
            <a:avLst/>
          </a:prstGeom>
        </p:spPr>
        <p:txBody>
          <a:bodyPr wrap="none">
            <a:spAutoFit/>
          </a:bodyPr>
          <a:lstStyle/>
          <a:p>
            <a:r>
              <a:rPr lang="en-US" sz="1000" dirty="0" smtClean="0"/>
              <a:t>http://wwwuser.cnb.csic.es/~montoliu/CRISPR/</a:t>
            </a:r>
            <a:endParaRPr lang="en-US" sz="1000" dirty="0"/>
          </a:p>
        </p:txBody>
      </p:sp>
    </p:spTree>
    <p:extLst>
      <p:ext uri="{BB962C8B-B14F-4D97-AF65-F5344CB8AC3E}">
        <p14:creationId xmlns:p14="http://schemas.microsoft.com/office/powerpoint/2010/main" val="3527512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the fuss? - Science</a:t>
            </a:r>
            <a:endParaRPr lang="en-US" dirty="0"/>
          </a:p>
        </p:txBody>
      </p:sp>
      <p:sp>
        <p:nvSpPr>
          <p:cNvPr id="3" name="Content Placeholder 2"/>
          <p:cNvSpPr>
            <a:spLocks noGrp="1"/>
          </p:cNvSpPr>
          <p:nvPr>
            <p:ph idx="1"/>
          </p:nvPr>
        </p:nvSpPr>
        <p:spPr>
          <a:xfrm>
            <a:off x="838200" y="1781557"/>
            <a:ext cx="10515600" cy="4351338"/>
          </a:xfrm>
        </p:spPr>
        <p:txBody>
          <a:bodyPr/>
          <a:lstStyle/>
          <a:p>
            <a:r>
              <a:rPr lang="en-US" dirty="0" smtClean="0"/>
              <a:t>Fantastic research tool - knock out individual genes at high efficiency</a:t>
            </a:r>
          </a:p>
          <a:p>
            <a:endParaRPr lang="en-US" dirty="0"/>
          </a:p>
        </p:txBody>
      </p:sp>
      <p:pic>
        <p:nvPicPr>
          <p:cNvPr id="7" name="Picture 6"/>
          <p:cNvPicPr>
            <a:picLocks noChangeAspect="1"/>
          </p:cNvPicPr>
          <p:nvPr/>
        </p:nvPicPr>
        <p:blipFill>
          <a:blip r:embed="rId3"/>
          <a:stretch>
            <a:fillRect/>
          </a:stretch>
        </p:blipFill>
        <p:spPr>
          <a:xfrm>
            <a:off x="1303662" y="2571091"/>
            <a:ext cx="4650954" cy="2772270"/>
          </a:xfrm>
          <a:prstGeom prst="rect">
            <a:avLst/>
          </a:prstGeom>
        </p:spPr>
      </p:pic>
      <p:pic>
        <p:nvPicPr>
          <p:cNvPr id="8" name="Picture 7"/>
          <p:cNvPicPr>
            <a:picLocks noChangeAspect="1"/>
          </p:cNvPicPr>
          <p:nvPr/>
        </p:nvPicPr>
        <p:blipFill>
          <a:blip r:embed="rId4"/>
          <a:stretch>
            <a:fillRect/>
          </a:stretch>
        </p:blipFill>
        <p:spPr>
          <a:xfrm>
            <a:off x="7445085" y="2571091"/>
            <a:ext cx="2912170" cy="2881887"/>
          </a:xfrm>
          <a:prstGeom prst="rect">
            <a:avLst/>
          </a:prstGeom>
        </p:spPr>
      </p:pic>
    </p:spTree>
    <p:extLst>
      <p:ext uri="{BB962C8B-B14F-4D97-AF65-F5344CB8AC3E}">
        <p14:creationId xmlns:p14="http://schemas.microsoft.com/office/powerpoint/2010/main" val="2993813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the fuss? - Health</a:t>
            </a:r>
            <a:endParaRPr lang="en-US" dirty="0"/>
          </a:p>
        </p:txBody>
      </p:sp>
      <p:pic>
        <p:nvPicPr>
          <p:cNvPr id="10" name="495050a-f1.2.jpg" descr="495050a-f1.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1493" y="1332884"/>
            <a:ext cx="5321480" cy="2539789"/>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70984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Source Sans Pro" panose="020B0503030403020204" pitchFamily="34" charset="0"/>
              </a:rPr>
              <a:t>The Genome</a:t>
            </a:r>
            <a:endParaRPr lang="en-US" dirty="0">
              <a:latin typeface="Source Sans Pro" panose="020B0503030403020204" pitchFamily="34" charset="0"/>
            </a:endParaRPr>
          </a:p>
        </p:txBody>
      </p:sp>
      <p:pic>
        <p:nvPicPr>
          <p:cNvPr id="4" name="Content Placeholder 3"/>
          <p:cNvPicPr>
            <a:picLocks noGrp="1" noChangeAspect="1"/>
          </p:cNvPicPr>
          <p:nvPr>
            <p:ph idx="1"/>
          </p:nvPr>
        </p:nvPicPr>
        <p:blipFill>
          <a:blip r:embed="rId3"/>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1470881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the fuss? - Health</a:t>
            </a:r>
            <a:endParaRPr lang="en-US" dirty="0"/>
          </a:p>
        </p:txBody>
      </p:sp>
      <p:pic>
        <p:nvPicPr>
          <p:cNvPr id="10" name="495050a-f1.2.jpg" descr="495050a-f1.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1493" y="1332884"/>
            <a:ext cx="5321480" cy="2539789"/>
          </a:xfrm>
          <a:prstGeom prst="rect">
            <a:avLst/>
          </a:prstGeom>
          <a:ln w="25400">
            <a:miter lim="400000"/>
          </a:ln>
          <a:effectLst>
            <a:outerShdw blurRad="254000" dist="127000" dir="5400000" rotWithShape="0">
              <a:srgbClr val="000000">
                <a:alpha val="70000"/>
              </a:srgbClr>
            </a:outerShdw>
          </a:effectLst>
        </p:spPr>
      </p:pic>
      <p:sp>
        <p:nvSpPr>
          <p:cNvPr id="11" name="Right Arrow 10"/>
          <p:cNvSpPr/>
          <p:nvPr/>
        </p:nvSpPr>
        <p:spPr>
          <a:xfrm rot="19365074">
            <a:off x="5112630" y="2349143"/>
            <a:ext cx="2214390" cy="114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20179779">
            <a:off x="5260561" y="2660103"/>
            <a:ext cx="2214390" cy="114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0941335">
            <a:off x="5360249" y="2976793"/>
            <a:ext cx="2214390" cy="114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322214" y="1673554"/>
            <a:ext cx="621066" cy="198304"/>
            <a:chOff x="7322214" y="1673554"/>
            <a:chExt cx="621066" cy="198304"/>
          </a:xfrm>
        </p:grpSpPr>
        <p:pic>
          <p:nvPicPr>
            <p:cNvPr id="14"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22214" y="1673554"/>
              <a:ext cx="165253" cy="198304"/>
            </a:xfrm>
            <a:prstGeom prst="rect">
              <a:avLst/>
            </a:prstGeom>
            <a:ln w="25400">
              <a:miter lim="400000"/>
            </a:ln>
            <a:effectLst/>
          </p:spPr>
        </p:pic>
        <p:pic>
          <p:nvPicPr>
            <p:cNvPr id="15"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58479" y="1673554"/>
              <a:ext cx="165253" cy="198304"/>
            </a:xfrm>
            <a:prstGeom prst="rect">
              <a:avLst/>
            </a:prstGeom>
            <a:ln w="25400">
              <a:miter lim="400000"/>
            </a:ln>
            <a:effectLst/>
          </p:spPr>
        </p:pic>
        <p:pic>
          <p:nvPicPr>
            <p:cNvPr id="16"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09883" y="1673554"/>
              <a:ext cx="165253" cy="198304"/>
            </a:xfrm>
            <a:prstGeom prst="rect">
              <a:avLst/>
            </a:prstGeom>
            <a:ln w="25400">
              <a:miter lim="400000"/>
            </a:ln>
            <a:effectLst/>
          </p:spPr>
        </p:pic>
        <p:pic>
          <p:nvPicPr>
            <p:cNvPr id="17"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78027" y="1673554"/>
              <a:ext cx="165253" cy="198304"/>
            </a:xfrm>
            <a:prstGeom prst="rect">
              <a:avLst/>
            </a:prstGeom>
            <a:ln w="25400">
              <a:miter lim="400000"/>
            </a:ln>
            <a:effectLst/>
          </p:spPr>
        </p:pic>
      </p:grpSp>
      <p:grpSp>
        <p:nvGrpSpPr>
          <p:cNvPr id="19" name="Group 18"/>
          <p:cNvGrpSpPr/>
          <p:nvPr/>
        </p:nvGrpSpPr>
        <p:grpSpPr>
          <a:xfrm>
            <a:off x="7474614" y="2178497"/>
            <a:ext cx="621066" cy="198304"/>
            <a:chOff x="7322214" y="1673554"/>
            <a:chExt cx="621066" cy="198304"/>
          </a:xfrm>
        </p:grpSpPr>
        <p:pic>
          <p:nvPicPr>
            <p:cNvPr id="20"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22214" y="1673554"/>
              <a:ext cx="165253" cy="198304"/>
            </a:xfrm>
            <a:prstGeom prst="rect">
              <a:avLst/>
            </a:prstGeom>
            <a:ln w="25400">
              <a:miter lim="400000"/>
            </a:ln>
            <a:effectLst/>
          </p:spPr>
        </p:pic>
        <p:pic>
          <p:nvPicPr>
            <p:cNvPr id="21"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58479" y="1673554"/>
              <a:ext cx="165253" cy="198304"/>
            </a:xfrm>
            <a:prstGeom prst="rect">
              <a:avLst/>
            </a:prstGeom>
            <a:ln w="25400">
              <a:miter lim="400000"/>
            </a:ln>
            <a:effectLst/>
          </p:spPr>
        </p:pic>
        <p:pic>
          <p:nvPicPr>
            <p:cNvPr id="22"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09883" y="1673554"/>
              <a:ext cx="165253" cy="198304"/>
            </a:xfrm>
            <a:prstGeom prst="rect">
              <a:avLst/>
            </a:prstGeom>
            <a:ln w="25400">
              <a:miter lim="400000"/>
            </a:ln>
            <a:effectLst/>
          </p:spPr>
        </p:pic>
        <p:pic>
          <p:nvPicPr>
            <p:cNvPr id="23"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78027" y="1673554"/>
              <a:ext cx="165253" cy="198304"/>
            </a:xfrm>
            <a:prstGeom prst="rect">
              <a:avLst/>
            </a:prstGeom>
            <a:ln w="25400">
              <a:miter lim="400000"/>
            </a:ln>
            <a:effectLst/>
          </p:spPr>
        </p:pic>
      </p:grpSp>
      <p:grpSp>
        <p:nvGrpSpPr>
          <p:cNvPr id="24" name="Group 23"/>
          <p:cNvGrpSpPr/>
          <p:nvPr/>
        </p:nvGrpSpPr>
        <p:grpSpPr>
          <a:xfrm>
            <a:off x="7639867" y="2736719"/>
            <a:ext cx="621066" cy="198304"/>
            <a:chOff x="7322214" y="1673554"/>
            <a:chExt cx="621066" cy="198304"/>
          </a:xfrm>
        </p:grpSpPr>
        <p:pic>
          <p:nvPicPr>
            <p:cNvPr id="25"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22214" y="1673554"/>
              <a:ext cx="165253" cy="198304"/>
            </a:xfrm>
            <a:prstGeom prst="rect">
              <a:avLst/>
            </a:prstGeom>
            <a:ln w="25400">
              <a:miter lim="400000"/>
            </a:ln>
            <a:effectLst/>
          </p:spPr>
        </p:pic>
        <p:pic>
          <p:nvPicPr>
            <p:cNvPr id="26"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58479" y="1673554"/>
              <a:ext cx="165253" cy="198304"/>
            </a:xfrm>
            <a:prstGeom prst="rect">
              <a:avLst/>
            </a:prstGeom>
            <a:ln w="25400">
              <a:miter lim="400000"/>
            </a:ln>
            <a:effectLst/>
          </p:spPr>
        </p:pic>
        <p:pic>
          <p:nvPicPr>
            <p:cNvPr id="27"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09883" y="1673554"/>
              <a:ext cx="165253" cy="198304"/>
            </a:xfrm>
            <a:prstGeom prst="rect">
              <a:avLst/>
            </a:prstGeom>
            <a:ln w="25400">
              <a:miter lim="400000"/>
            </a:ln>
            <a:effectLst/>
          </p:spPr>
        </p:pic>
        <p:pic>
          <p:nvPicPr>
            <p:cNvPr id="28" name="495050a-f1.2.jpg" descr="495050a-f1.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78027" y="1673554"/>
              <a:ext cx="165253" cy="198304"/>
            </a:xfrm>
            <a:prstGeom prst="rect">
              <a:avLst/>
            </a:prstGeom>
            <a:ln w="25400">
              <a:miter lim="400000"/>
            </a:ln>
            <a:effectLst/>
          </p:spPr>
        </p:pic>
      </p:grpSp>
      <p:sp>
        <p:nvSpPr>
          <p:cNvPr id="29" name="TextBox 28"/>
          <p:cNvSpPr txBox="1"/>
          <p:nvPr/>
        </p:nvSpPr>
        <p:spPr>
          <a:xfrm>
            <a:off x="8071147" y="1581679"/>
            <a:ext cx="3715312" cy="307777"/>
          </a:xfrm>
          <a:prstGeom prst="rect">
            <a:avLst/>
          </a:prstGeom>
          <a:noFill/>
        </p:spPr>
        <p:txBody>
          <a:bodyPr wrap="none" rtlCol="0">
            <a:spAutoFit/>
          </a:bodyPr>
          <a:lstStyle/>
          <a:p>
            <a:r>
              <a:rPr lang="en-US" sz="1400" dirty="0" smtClean="0"/>
              <a:t>Replace with </a:t>
            </a:r>
            <a:r>
              <a:rPr lang="en-US" sz="1400" dirty="0" err="1" smtClean="0"/>
              <a:t>nonmutated</a:t>
            </a:r>
            <a:r>
              <a:rPr lang="en-US" sz="1400" dirty="0" smtClean="0"/>
              <a:t> disease gene, </a:t>
            </a:r>
            <a:r>
              <a:rPr lang="en-US" sz="1400" dirty="0" err="1" smtClean="0"/>
              <a:t>eg</a:t>
            </a:r>
            <a:r>
              <a:rPr lang="en-US" sz="1400" dirty="0" smtClean="0"/>
              <a:t> CFTR</a:t>
            </a:r>
            <a:endParaRPr lang="en-US" sz="1400" dirty="0"/>
          </a:p>
        </p:txBody>
      </p:sp>
      <p:sp>
        <p:nvSpPr>
          <p:cNvPr id="30" name="TextBox 29"/>
          <p:cNvSpPr txBox="1"/>
          <p:nvPr/>
        </p:nvSpPr>
        <p:spPr>
          <a:xfrm>
            <a:off x="8226896" y="2050606"/>
            <a:ext cx="2101922" cy="307777"/>
          </a:xfrm>
          <a:prstGeom prst="rect">
            <a:avLst/>
          </a:prstGeom>
          <a:noFill/>
        </p:spPr>
        <p:txBody>
          <a:bodyPr wrap="none" rtlCol="0">
            <a:spAutoFit/>
          </a:bodyPr>
          <a:lstStyle/>
          <a:p>
            <a:r>
              <a:rPr lang="en-US" sz="1400" dirty="0" smtClean="0"/>
              <a:t>Remove viral DNA, </a:t>
            </a:r>
            <a:r>
              <a:rPr lang="en-US" sz="1400" dirty="0" err="1" smtClean="0"/>
              <a:t>eg</a:t>
            </a:r>
            <a:r>
              <a:rPr lang="en-US" sz="1400" dirty="0" smtClean="0"/>
              <a:t>. HIV</a:t>
            </a:r>
            <a:endParaRPr lang="en-US" sz="1400" dirty="0"/>
          </a:p>
        </p:txBody>
      </p:sp>
      <p:sp>
        <p:nvSpPr>
          <p:cNvPr id="31" name="TextBox 30"/>
          <p:cNvSpPr txBox="1"/>
          <p:nvPr/>
        </p:nvSpPr>
        <p:spPr>
          <a:xfrm>
            <a:off x="8386664" y="2640188"/>
            <a:ext cx="2741648" cy="307777"/>
          </a:xfrm>
          <a:prstGeom prst="rect">
            <a:avLst/>
          </a:prstGeom>
          <a:noFill/>
        </p:spPr>
        <p:txBody>
          <a:bodyPr wrap="none" rtlCol="0">
            <a:spAutoFit/>
          </a:bodyPr>
          <a:lstStyle/>
          <a:p>
            <a:r>
              <a:rPr lang="en-US" sz="1400" dirty="0" smtClean="0"/>
              <a:t>Add cancer fighting gene, </a:t>
            </a:r>
            <a:r>
              <a:rPr lang="en-US" sz="1400" dirty="0" err="1" smtClean="0"/>
              <a:t>eg</a:t>
            </a:r>
            <a:r>
              <a:rPr lang="en-US" sz="1400" dirty="0" smtClean="0"/>
              <a:t> T cells</a:t>
            </a:r>
            <a:endParaRPr lang="en-US" sz="1400" dirty="0"/>
          </a:p>
        </p:txBody>
      </p:sp>
      <p:cxnSp>
        <p:nvCxnSpPr>
          <p:cNvPr id="33" name="Straight Connector 32"/>
          <p:cNvCxnSpPr/>
          <p:nvPr/>
        </p:nvCxnSpPr>
        <p:spPr>
          <a:xfrm>
            <a:off x="7557240" y="2050606"/>
            <a:ext cx="452922" cy="4612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580613" y="2058470"/>
            <a:ext cx="406179" cy="49462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899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the fuss? - Health</a:t>
            </a:r>
            <a:endParaRPr lang="en-US" dirty="0"/>
          </a:p>
        </p:txBody>
      </p:sp>
      <p:pic>
        <p:nvPicPr>
          <p:cNvPr id="6" name="Picture 5"/>
          <p:cNvPicPr>
            <a:picLocks noChangeAspect="1"/>
          </p:cNvPicPr>
          <p:nvPr/>
        </p:nvPicPr>
        <p:blipFill>
          <a:blip r:embed="rId3"/>
          <a:stretch>
            <a:fillRect/>
          </a:stretch>
        </p:blipFill>
        <p:spPr>
          <a:xfrm>
            <a:off x="409920" y="4377663"/>
            <a:ext cx="6524625" cy="2026499"/>
          </a:xfrm>
          <a:prstGeom prst="rect">
            <a:avLst/>
          </a:prstGeom>
        </p:spPr>
      </p:pic>
      <p:pic>
        <p:nvPicPr>
          <p:cNvPr id="4" name="Picture 3"/>
          <p:cNvPicPr>
            <a:picLocks noChangeAspect="1"/>
          </p:cNvPicPr>
          <p:nvPr/>
        </p:nvPicPr>
        <p:blipFill>
          <a:blip r:embed="rId4"/>
          <a:stretch>
            <a:fillRect/>
          </a:stretch>
        </p:blipFill>
        <p:spPr>
          <a:xfrm>
            <a:off x="6219825" y="4222383"/>
            <a:ext cx="5133975" cy="2505075"/>
          </a:xfrm>
          <a:prstGeom prst="rect">
            <a:avLst/>
          </a:prstGeom>
        </p:spPr>
      </p:pic>
      <p:pic>
        <p:nvPicPr>
          <p:cNvPr id="10" name="495050a-f1.2.jpg" descr="495050a-f1.2.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11493" y="1332884"/>
            <a:ext cx="5321480" cy="2539789"/>
          </a:xfrm>
          <a:prstGeom prst="rect">
            <a:avLst/>
          </a:prstGeom>
          <a:ln w="25400">
            <a:miter lim="400000"/>
          </a:ln>
          <a:effectLst>
            <a:outerShdw blurRad="254000" dist="127000" dir="5400000" rotWithShape="0">
              <a:srgbClr val="000000">
                <a:alpha val="70000"/>
              </a:srgbClr>
            </a:outerShdw>
          </a:effectLst>
        </p:spPr>
      </p:pic>
      <p:sp>
        <p:nvSpPr>
          <p:cNvPr id="11" name="Right Arrow 10"/>
          <p:cNvSpPr/>
          <p:nvPr/>
        </p:nvSpPr>
        <p:spPr>
          <a:xfrm rot="19365074">
            <a:off x="5112630" y="2349143"/>
            <a:ext cx="2214390" cy="114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20179779">
            <a:off x="5260561" y="2660103"/>
            <a:ext cx="2214390" cy="114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0941335">
            <a:off x="5360249" y="2976793"/>
            <a:ext cx="2214390" cy="114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322214" y="1673554"/>
            <a:ext cx="621066" cy="198304"/>
            <a:chOff x="7322214" y="1673554"/>
            <a:chExt cx="621066" cy="198304"/>
          </a:xfrm>
        </p:grpSpPr>
        <p:pic>
          <p:nvPicPr>
            <p:cNvPr id="14"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22214" y="1673554"/>
              <a:ext cx="165253" cy="198304"/>
            </a:xfrm>
            <a:prstGeom prst="rect">
              <a:avLst/>
            </a:prstGeom>
            <a:ln w="25400">
              <a:miter lim="400000"/>
            </a:ln>
            <a:effectLst/>
          </p:spPr>
        </p:pic>
        <p:pic>
          <p:nvPicPr>
            <p:cNvPr id="15"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58479" y="1673554"/>
              <a:ext cx="165253" cy="198304"/>
            </a:xfrm>
            <a:prstGeom prst="rect">
              <a:avLst/>
            </a:prstGeom>
            <a:ln w="25400">
              <a:miter lim="400000"/>
            </a:ln>
            <a:effectLst/>
          </p:spPr>
        </p:pic>
        <p:pic>
          <p:nvPicPr>
            <p:cNvPr id="16"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09883" y="1673554"/>
              <a:ext cx="165253" cy="198304"/>
            </a:xfrm>
            <a:prstGeom prst="rect">
              <a:avLst/>
            </a:prstGeom>
            <a:ln w="25400">
              <a:miter lim="400000"/>
            </a:ln>
            <a:effectLst/>
          </p:spPr>
        </p:pic>
        <p:pic>
          <p:nvPicPr>
            <p:cNvPr id="17"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778027" y="1673554"/>
              <a:ext cx="165253" cy="198304"/>
            </a:xfrm>
            <a:prstGeom prst="rect">
              <a:avLst/>
            </a:prstGeom>
            <a:ln w="25400">
              <a:miter lim="400000"/>
            </a:ln>
            <a:effectLst/>
          </p:spPr>
        </p:pic>
      </p:grpSp>
      <p:grpSp>
        <p:nvGrpSpPr>
          <p:cNvPr id="19" name="Group 18"/>
          <p:cNvGrpSpPr/>
          <p:nvPr/>
        </p:nvGrpSpPr>
        <p:grpSpPr>
          <a:xfrm>
            <a:off x="7474614" y="2178497"/>
            <a:ext cx="621066" cy="198304"/>
            <a:chOff x="7322214" y="1673554"/>
            <a:chExt cx="621066" cy="198304"/>
          </a:xfrm>
        </p:grpSpPr>
        <p:pic>
          <p:nvPicPr>
            <p:cNvPr id="20"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22214" y="1673554"/>
              <a:ext cx="165253" cy="198304"/>
            </a:xfrm>
            <a:prstGeom prst="rect">
              <a:avLst/>
            </a:prstGeom>
            <a:ln w="25400">
              <a:miter lim="400000"/>
            </a:ln>
            <a:effectLst/>
          </p:spPr>
        </p:pic>
        <p:pic>
          <p:nvPicPr>
            <p:cNvPr id="21"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58479" y="1673554"/>
              <a:ext cx="165253" cy="198304"/>
            </a:xfrm>
            <a:prstGeom prst="rect">
              <a:avLst/>
            </a:prstGeom>
            <a:ln w="25400">
              <a:miter lim="400000"/>
            </a:ln>
            <a:effectLst/>
          </p:spPr>
        </p:pic>
        <p:pic>
          <p:nvPicPr>
            <p:cNvPr id="22"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09883" y="1673554"/>
              <a:ext cx="165253" cy="198304"/>
            </a:xfrm>
            <a:prstGeom prst="rect">
              <a:avLst/>
            </a:prstGeom>
            <a:ln w="25400">
              <a:miter lim="400000"/>
            </a:ln>
            <a:effectLst/>
          </p:spPr>
        </p:pic>
        <p:pic>
          <p:nvPicPr>
            <p:cNvPr id="23"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778027" y="1673554"/>
              <a:ext cx="165253" cy="198304"/>
            </a:xfrm>
            <a:prstGeom prst="rect">
              <a:avLst/>
            </a:prstGeom>
            <a:ln w="25400">
              <a:miter lim="400000"/>
            </a:ln>
            <a:effectLst/>
          </p:spPr>
        </p:pic>
      </p:grpSp>
      <p:grpSp>
        <p:nvGrpSpPr>
          <p:cNvPr id="24" name="Group 23"/>
          <p:cNvGrpSpPr/>
          <p:nvPr/>
        </p:nvGrpSpPr>
        <p:grpSpPr>
          <a:xfrm>
            <a:off x="7639867" y="2736719"/>
            <a:ext cx="621066" cy="198304"/>
            <a:chOff x="7322214" y="1673554"/>
            <a:chExt cx="621066" cy="198304"/>
          </a:xfrm>
        </p:grpSpPr>
        <p:pic>
          <p:nvPicPr>
            <p:cNvPr id="25"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22214" y="1673554"/>
              <a:ext cx="165253" cy="198304"/>
            </a:xfrm>
            <a:prstGeom prst="rect">
              <a:avLst/>
            </a:prstGeom>
            <a:ln w="25400">
              <a:miter lim="400000"/>
            </a:ln>
            <a:effectLst/>
          </p:spPr>
        </p:pic>
        <p:pic>
          <p:nvPicPr>
            <p:cNvPr id="26"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58479" y="1673554"/>
              <a:ext cx="165253" cy="198304"/>
            </a:xfrm>
            <a:prstGeom prst="rect">
              <a:avLst/>
            </a:prstGeom>
            <a:ln w="25400">
              <a:miter lim="400000"/>
            </a:ln>
            <a:effectLst/>
          </p:spPr>
        </p:pic>
        <p:pic>
          <p:nvPicPr>
            <p:cNvPr id="27"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09883" y="1673554"/>
              <a:ext cx="165253" cy="198304"/>
            </a:xfrm>
            <a:prstGeom prst="rect">
              <a:avLst/>
            </a:prstGeom>
            <a:ln w="25400">
              <a:miter lim="400000"/>
            </a:ln>
            <a:effectLst/>
          </p:spPr>
        </p:pic>
        <p:pic>
          <p:nvPicPr>
            <p:cNvPr id="28" name="495050a-f1.2.jpg" descr="495050a-f1.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778027" y="1673554"/>
              <a:ext cx="165253" cy="198304"/>
            </a:xfrm>
            <a:prstGeom prst="rect">
              <a:avLst/>
            </a:prstGeom>
            <a:ln w="25400">
              <a:miter lim="400000"/>
            </a:ln>
            <a:effectLst/>
          </p:spPr>
        </p:pic>
      </p:grpSp>
      <p:sp>
        <p:nvSpPr>
          <p:cNvPr id="29" name="TextBox 28"/>
          <p:cNvSpPr txBox="1"/>
          <p:nvPr/>
        </p:nvSpPr>
        <p:spPr>
          <a:xfrm>
            <a:off x="8071147" y="1581679"/>
            <a:ext cx="3715312" cy="307777"/>
          </a:xfrm>
          <a:prstGeom prst="rect">
            <a:avLst/>
          </a:prstGeom>
          <a:noFill/>
        </p:spPr>
        <p:txBody>
          <a:bodyPr wrap="none" rtlCol="0">
            <a:spAutoFit/>
          </a:bodyPr>
          <a:lstStyle/>
          <a:p>
            <a:r>
              <a:rPr lang="en-US" sz="1400" dirty="0" smtClean="0"/>
              <a:t>Replace with </a:t>
            </a:r>
            <a:r>
              <a:rPr lang="en-US" sz="1400" dirty="0" err="1" smtClean="0"/>
              <a:t>nonmutated</a:t>
            </a:r>
            <a:r>
              <a:rPr lang="en-US" sz="1400" dirty="0" smtClean="0"/>
              <a:t> disease gene, </a:t>
            </a:r>
            <a:r>
              <a:rPr lang="en-US" sz="1400" dirty="0" err="1" smtClean="0"/>
              <a:t>eg</a:t>
            </a:r>
            <a:r>
              <a:rPr lang="en-US" sz="1400" dirty="0" smtClean="0"/>
              <a:t> CFTR</a:t>
            </a:r>
            <a:endParaRPr lang="en-US" sz="1400" dirty="0"/>
          </a:p>
        </p:txBody>
      </p:sp>
      <p:sp>
        <p:nvSpPr>
          <p:cNvPr id="30" name="TextBox 29"/>
          <p:cNvSpPr txBox="1"/>
          <p:nvPr/>
        </p:nvSpPr>
        <p:spPr>
          <a:xfrm>
            <a:off x="8226896" y="2050606"/>
            <a:ext cx="2101922" cy="307777"/>
          </a:xfrm>
          <a:prstGeom prst="rect">
            <a:avLst/>
          </a:prstGeom>
          <a:noFill/>
        </p:spPr>
        <p:txBody>
          <a:bodyPr wrap="none" rtlCol="0">
            <a:spAutoFit/>
          </a:bodyPr>
          <a:lstStyle/>
          <a:p>
            <a:r>
              <a:rPr lang="en-US" sz="1400" dirty="0" smtClean="0"/>
              <a:t>Remove viral DNA, </a:t>
            </a:r>
            <a:r>
              <a:rPr lang="en-US" sz="1400" dirty="0" err="1" smtClean="0"/>
              <a:t>eg</a:t>
            </a:r>
            <a:r>
              <a:rPr lang="en-US" sz="1400" dirty="0" smtClean="0"/>
              <a:t>. HIV</a:t>
            </a:r>
            <a:endParaRPr lang="en-US" sz="1400" dirty="0"/>
          </a:p>
        </p:txBody>
      </p:sp>
      <p:sp>
        <p:nvSpPr>
          <p:cNvPr id="31" name="TextBox 30"/>
          <p:cNvSpPr txBox="1"/>
          <p:nvPr/>
        </p:nvSpPr>
        <p:spPr>
          <a:xfrm>
            <a:off x="8386664" y="2640188"/>
            <a:ext cx="2741648" cy="307777"/>
          </a:xfrm>
          <a:prstGeom prst="rect">
            <a:avLst/>
          </a:prstGeom>
          <a:noFill/>
        </p:spPr>
        <p:txBody>
          <a:bodyPr wrap="none" rtlCol="0">
            <a:spAutoFit/>
          </a:bodyPr>
          <a:lstStyle/>
          <a:p>
            <a:r>
              <a:rPr lang="en-US" sz="1400" dirty="0" smtClean="0"/>
              <a:t>Add cancer fighting gene, </a:t>
            </a:r>
            <a:r>
              <a:rPr lang="en-US" sz="1400" dirty="0" err="1" smtClean="0"/>
              <a:t>eg</a:t>
            </a:r>
            <a:r>
              <a:rPr lang="en-US" sz="1400" dirty="0" smtClean="0"/>
              <a:t> T cells</a:t>
            </a:r>
            <a:endParaRPr lang="en-US" sz="1400" dirty="0"/>
          </a:p>
        </p:txBody>
      </p:sp>
      <p:cxnSp>
        <p:nvCxnSpPr>
          <p:cNvPr id="33" name="Straight Connector 32"/>
          <p:cNvCxnSpPr/>
          <p:nvPr/>
        </p:nvCxnSpPr>
        <p:spPr>
          <a:xfrm>
            <a:off x="7557240" y="2050606"/>
            <a:ext cx="452922" cy="4612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580613" y="2058470"/>
            <a:ext cx="406179" cy="49462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030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Moving fast</a:t>
            </a:r>
            <a:endParaRPr lang="en-US" dirty="0"/>
          </a:p>
        </p:txBody>
      </p:sp>
      <p:pic>
        <p:nvPicPr>
          <p:cNvPr id="5" name="Picture 4"/>
          <p:cNvPicPr>
            <a:picLocks noChangeAspect="1"/>
          </p:cNvPicPr>
          <p:nvPr/>
        </p:nvPicPr>
        <p:blipFill>
          <a:blip r:embed="rId3"/>
          <a:stretch>
            <a:fillRect/>
          </a:stretch>
        </p:blipFill>
        <p:spPr>
          <a:xfrm>
            <a:off x="482217" y="1690688"/>
            <a:ext cx="4387238" cy="1511524"/>
          </a:xfrm>
          <a:prstGeom prst="rect">
            <a:avLst/>
          </a:prstGeom>
        </p:spPr>
      </p:pic>
      <p:pic>
        <p:nvPicPr>
          <p:cNvPr id="11266" name="Picture 2" descr="https://www.nature.com/polopoly_fs/7.37267.1466557581!/image/web_C0226482-T_lymphocyte_and_cancer_cell%2C_SEM-SPL.jpg_gen/derivatives/landscape_630/web_C0226482-T_lymphocyte_and_cancer_cell%2C_SEM-SPL.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5360" y="3202212"/>
            <a:ext cx="3595286" cy="2396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5435102" y="2046301"/>
            <a:ext cx="6154642" cy="660701"/>
          </a:xfrm>
          <a:prstGeom prst="rect">
            <a:avLst/>
          </a:prstGeom>
        </p:spPr>
      </p:pic>
      <p:pic>
        <p:nvPicPr>
          <p:cNvPr id="8" name="Picture 7"/>
          <p:cNvPicPr>
            <a:picLocks noChangeAspect="1"/>
          </p:cNvPicPr>
          <p:nvPr/>
        </p:nvPicPr>
        <p:blipFill>
          <a:blip r:embed="rId6"/>
          <a:stretch>
            <a:fillRect/>
          </a:stretch>
        </p:blipFill>
        <p:spPr>
          <a:xfrm>
            <a:off x="5435102" y="2707002"/>
            <a:ext cx="2452975" cy="304545"/>
          </a:xfrm>
          <a:prstGeom prst="rect">
            <a:avLst/>
          </a:prstGeom>
        </p:spPr>
      </p:pic>
      <p:pic>
        <p:nvPicPr>
          <p:cNvPr id="11268" name="Picture 4" descr="Image result for china gene editi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74123" y="3202212"/>
            <a:ext cx="3682580" cy="275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91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What’s the fuss? – Agriculture and Natural Resources</a:t>
            </a:r>
            <a:endParaRPr lang="en-US" sz="3600" dirty="0"/>
          </a:p>
        </p:txBody>
      </p:sp>
      <p:pic>
        <p:nvPicPr>
          <p:cNvPr id="3" name="Picture 2"/>
          <p:cNvPicPr>
            <a:picLocks noChangeAspect="1"/>
          </p:cNvPicPr>
          <p:nvPr/>
        </p:nvPicPr>
        <p:blipFill>
          <a:blip r:embed="rId3"/>
          <a:stretch>
            <a:fillRect/>
          </a:stretch>
        </p:blipFill>
        <p:spPr>
          <a:xfrm>
            <a:off x="838200" y="1859268"/>
            <a:ext cx="4816954" cy="2473345"/>
          </a:xfrm>
          <a:prstGeom prst="rect">
            <a:avLst/>
          </a:prstGeom>
        </p:spPr>
      </p:pic>
      <p:sp>
        <p:nvSpPr>
          <p:cNvPr id="4" name="TextBox 3"/>
          <p:cNvSpPr txBox="1"/>
          <p:nvPr/>
        </p:nvSpPr>
        <p:spPr>
          <a:xfrm>
            <a:off x="4508686" y="4332613"/>
            <a:ext cx="1146468" cy="261610"/>
          </a:xfrm>
          <a:prstGeom prst="rect">
            <a:avLst/>
          </a:prstGeom>
          <a:noFill/>
        </p:spPr>
        <p:txBody>
          <a:bodyPr wrap="none" rtlCol="0">
            <a:spAutoFit/>
          </a:bodyPr>
          <a:lstStyle/>
          <a:p>
            <a:r>
              <a:rPr lang="en-US" sz="1100" i="1" dirty="0" smtClean="0">
                <a:solidFill>
                  <a:schemeClr val="bg1">
                    <a:lumMod val="75000"/>
                  </a:schemeClr>
                </a:solidFill>
              </a:rPr>
              <a:t>http://ensia.com</a:t>
            </a:r>
            <a:endParaRPr lang="en-US" sz="1100" i="1" dirty="0">
              <a:solidFill>
                <a:schemeClr val="bg1">
                  <a:lumMod val="75000"/>
                </a:schemeClr>
              </a:solidFill>
            </a:endParaRPr>
          </a:p>
        </p:txBody>
      </p:sp>
      <p:sp>
        <p:nvSpPr>
          <p:cNvPr id="5" name="TextBox 4"/>
          <p:cNvSpPr txBox="1"/>
          <p:nvPr/>
        </p:nvSpPr>
        <p:spPr>
          <a:xfrm>
            <a:off x="838200" y="4594223"/>
            <a:ext cx="4816954" cy="923330"/>
          </a:xfrm>
          <a:prstGeom prst="rect">
            <a:avLst/>
          </a:prstGeom>
          <a:noFill/>
        </p:spPr>
        <p:txBody>
          <a:bodyPr wrap="square" rtlCol="0">
            <a:spAutoFit/>
          </a:bodyPr>
          <a:lstStyle/>
          <a:p>
            <a:pPr marL="285750" indent="-285750">
              <a:buFontTx/>
              <a:buChar char="-"/>
            </a:pPr>
            <a:r>
              <a:rPr lang="en-US" dirty="0" smtClean="0"/>
              <a:t>Ability to select for desired intraspecific traits without loss of other traits</a:t>
            </a:r>
          </a:p>
          <a:p>
            <a:pPr marL="285750" indent="-285750">
              <a:buFontTx/>
              <a:buChar char="-"/>
            </a:pPr>
            <a:r>
              <a:rPr lang="en-US" dirty="0" smtClean="0"/>
              <a:t>Potential to decrease application of antibiotics </a:t>
            </a:r>
            <a:endParaRPr lang="en-US" dirty="0"/>
          </a:p>
        </p:txBody>
      </p:sp>
      <p:pic>
        <p:nvPicPr>
          <p:cNvPr id="12290" name="Picture 2" descr="Comparison of traditional introgression with assisted breed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67186" y="1518770"/>
            <a:ext cx="3598838" cy="4810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998011" y="6329098"/>
            <a:ext cx="1141659" cy="261610"/>
          </a:xfrm>
          <a:prstGeom prst="rect">
            <a:avLst/>
          </a:prstGeom>
          <a:noFill/>
        </p:spPr>
        <p:txBody>
          <a:bodyPr wrap="none" rtlCol="0">
            <a:spAutoFit/>
          </a:bodyPr>
          <a:lstStyle/>
          <a:p>
            <a:r>
              <a:rPr lang="en-US" sz="1100" i="1" dirty="0" err="1" smtClean="0">
                <a:solidFill>
                  <a:schemeClr val="bg1">
                    <a:lumMod val="75000"/>
                  </a:schemeClr>
                </a:solidFill>
              </a:rPr>
              <a:t>DupPont</a:t>
            </a:r>
            <a:r>
              <a:rPr lang="en-US" sz="1100" i="1" dirty="0" smtClean="0">
                <a:solidFill>
                  <a:schemeClr val="bg1">
                    <a:lumMod val="75000"/>
                  </a:schemeClr>
                </a:solidFill>
              </a:rPr>
              <a:t> Pioneer</a:t>
            </a:r>
            <a:endParaRPr lang="en-US" sz="1100" i="1" dirty="0">
              <a:solidFill>
                <a:schemeClr val="bg1">
                  <a:lumMod val="75000"/>
                </a:schemeClr>
              </a:solidFill>
            </a:endParaRPr>
          </a:p>
        </p:txBody>
      </p:sp>
    </p:spTree>
    <p:extLst>
      <p:ext uri="{BB962C8B-B14F-4D97-AF65-F5344CB8AC3E}">
        <p14:creationId xmlns:p14="http://schemas.microsoft.com/office/powerpoint/2010/main" val="3599575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is here</a:t>
            </a:r>
            <a:endParaRPr lang="en-US" dirty="0"/>
          </a:p>
        </p:txBody>
      </p:sp>
      <p:sp>
        <p:nvSpPr>
          <p:cNvPr id="3" name="Content Placeholder 2"/>
          <p:cNvSpPr>
            <a:spLocks noGrp="1"/>
          </p:cNvSpPr>
          <p:nvPr>
            <p:ph idx="1"/>
          </p:nvPr>
        </p:nvSpPr>
        <p:spPr/>
        <p:txBody>
          <a:bodyPr/>
          <a:lstStyle/>
          <a:p>
            <a:r>
              <a:rPr lang="en-US" dirty="0" smtClean="0"/>
              <a:t>Genetic diseases</a:t>
            </a:r>
          </a:p>
          <a:p>
            <a:pPr lvl="1"/>
            <a:r>
              <a:rPr lang="en-US" dirty="0" smtClean="0"/>
              <a:t>More than 10,000 diseases are due to mutations to a single gene</a:t>
            </a:r>
          </a:p>
          <a:p>
            <a:r>
              <a:rPr lang="en-US" dirty="0" smtClean="0"/>
              <a:t>Viral diseases</a:t>
            </a:r>
          </a:p>
          <a:p>
            <a:r>
              <a:rPr lang="en-US" dirty="0" smtClean="0"/>
              <a:t>Cancer</a:t>
            </a:r>
          </a:p>
          <a:p>
            <a:r>
              <a:rPr lang="en-US" dirty="0" smtClean="0"/>
              <a:t>Forestry, agriculture, environment</a:t>
            </a:r>
          </a:p>
          <a:p>
            <a:pPr lvl="1"/>
            <a:r>
              <a:rPr lang="en-US" dirty="0" smtClean="0"/>
              <a:t>Climate change mitigation and adaptation</a:t>
            </a:r>
          </a:p>
          <a:p>
            <a:pPr lvl="1"/>
            <a:r>
              <a:rPr lang="en-US" dirty="0" smtClean="0"/>
              <a:t>Increased yields</a:t>
            </a:r>
          </a:p>
          <a:p>
            <a:pPr lvl="1"/>
            <a:r>
              <a:rPr lang="en-US" dirty="0" smtClean="0"/>
              <a:t>Reduced pesticides and antibiotics</a:t>
            </a:r>
          </a:p>
          <a:p>
            <a:r>
              <a:rPr lang="en-US" dirty="0" smtClean="0"/>
              <a:t>Enhanced opportunities for synthetic biology</a:t>
            </a:r>
          </a:p>
          <a:p>
            <a:endParaRPr lang="en-US" dirty="0"/>
          </a:p>
        </p:txBody>
      </p:sp>
      <p:pic>
        <p:nvPicPr>
          <p:cNvPr id="25602" name="Picture 2" descr="Image result for divsee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9084" y="3133879"/>
            <a:ext cx="4041851" cy="192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164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CRISPR 2.0 – the future?	</a:t>
            </a:r>
            <a:endParaRPr lang="en-US" dirty="0"/>
          </a:p>
        </p:txBody>
      </p:sp>
      <p:sp>
        <p:nvSpPr>
          <p:cNvPr id="3" name="Content Placeholder 2"/>
          <p:cNvSpPr>
            <a:spLocks noGrp="1"/>
          </p:cNvSpPr>
          <p:nvPr>
            <p:ph idx="1"/>
          </p:nvPr>
        </p:nvSpPr>
        <p:spPr/>
        <p:txBody>
          <a:bodyPr/>
          <a:lstStyle/>
          <a:p>
            <a:r>
              <a:rPr lang="en-US" dirty="0" smtClean="0"/>
              <a:t>What about genetic disease elimination in the germline?</a:t>
            </a:r>
          </a:p>
          <a:p>
            <a:r>
              <a:rPr lang="en-US" dirty="0" smtClean="0"/>
              <a:t>What about ‘vaccines’ for potential diseases?</a:t>
            </a:r>
          </a:p>
          <a:p>
            <a:r>
              <a:rPr lang="en-US" dirty="0" smtClean="0"/>
              <a:t>What happens when we move from disease to vanity traits?</a:t>
            </a:r>
          </a:p>
          <a:p>
            <a:pPr lvl="1"/>
            <a:r>
              <a:rPr lang="en-US" dirty="0" smtClean="0"/>
              <a:t>Eyesight? Baldness/greyness? More?</a:t>
            </a:r>
          </a:p>
          <a:p>
            <a:r>
              <a:rPr lang="en-US" dirty="0" smtClean="0"/>
              <a:t>What if we can start to address genetic changes associated with aging?</a:t>
            </a:r>
          </a:p>
          <a:p>
            <a:r>
              <a:rPr lang="en-US" dirty="0" smtClean="0"/>
              <a:t>Gene drive</a:t>
            </a:r>
          </a:p>
          <a:p>
            <a:endParaRPr lang="en-US" dirty="0" smtClean="0"/>
          </a:p>
          <a:p>
            <a:pPr marL="0" indent="0">
              <a:buNone/>
            </a:pPr>
            <a:endParaRPr lang="en-US" dirty="0"/>
          </a:p>
        </p:txBody>
      </p:sp>
    </p:spTree>
    <p:extLst>
      <p:ext uri="{BB962C8B-B14F-4D97-AF65-F5344CB8AC3E}">
        <p14:creationId xmlns:p14="http://schemas.microsoft.com/office/powerpoint/2010/main" val="3986830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Drive</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5243" y="1435349"/>
            <a:ext cx="2269475" cy="3624756"/>
          </a:xfrm>
          <a:prstGeom prst="rect">
            <a:avLst/>
          </a:prstGeom>
        </p:spPr>
      </p:pic>
    </p:spTree>
    <p:extLst>
      <p:ext uri="{BB962C8B-B14F-4D97-AF65-F5344CB8AC3E}">
        <p14:creationId xmlns:p14="http://schemas.microsoft.com/office/powerpoint/2010/main" val="4019003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Drive</a:t>
            </a:r>
            <a:endParaRPr lang="en-US" dirty="0"/>
          </a:p>
        </p:txBody>
      </p:sp>
      <p:sp>
        <p:nvSpPr>
          <p:cNvPr id="5" name="TextBox 4"/>
          <p:cNvSpPr txBox="1"/>
          <p:nvPr/>
        </p:nvSpPr>
        <p:spPr>
          <a:xfrm>
            <a:off x="1465243" y="5343181"/>
            <a:ext cx="6705169"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Disease vectors/mosquitoes – malaria, dengue fever, Lyme disease</a:t>
            </a:r>
          </a:p>
          <a:p>
            <a:pPr marL="285750" indent="-285750">
              <a:buFont typeface="Arial" panose="020B0604020202020204" pitchFamily="34" charset="0"/>
              <a:buChar char="•"/>
            </a:pPr>
            <a:r>
              <a:rPr lang="en-US" dirty="0" smtClean="0"/>
              <a:t>Invasive species</a:t>
            </a:r>
          </a:p>
          <a:p>
            <a:pPr marL="285750" indent="-285750">
              <a:buFont typeface="Arial" panose="020B0604020202020204" pitchFamily="34" charset="0"/>
              <a:buChar char="•"/>
            </a:pPr>
            <a:r>
              <a:rPr lang="en-US" dirty="0" smtClean="0"/>
              <a:t>Environmental implications, ethical implications</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3"/>
          <a:stretch>
            <a:fillRect/>
          </a:stretch>
        </p:blipFill>
        <p:spPr>
          <a:xfrm>
            <a:off x="1465243" y="1435349"/>
            <a:ext cx="8832831" cy="3624756"/>
          </a:xfrm>
          <a:prstGeom prst="rect">
            <a:avLst/>
          </a:prstGeom>
        </p:spPr>
      </p:pic>
    </p:spTree>
    <p:extLst>
      <p:ext uri="{BB962C8B-B14F-4D97-AF65-F5344CB8AC3E}">
        <p14:creationId xmlns:p14="http://schemas.microsoft.com/office/powerpoint/2010/main" val="1100762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Policy Challenges</a:t>
            </a:r>
            <a:endParaRPr lang="en-US" dirty="0"/>
          </a:p>
        </p:txBody>
      </p:sp>
      <p:sp>
        <p:nvSpPr>
          <p:cNvPr id="3" name="Content Placeholder 2"/>
          <p:cNvSpPr>
            <a:spLocks noGrp="1"/>
          </p:cNvSpPr>
          <p:nvPr>
            <p:ph idx="1"/>
          </p:nvPr>
        </p:nvSpPr>
        <p:spPr/>
        <p:txBody>
          <a:bodyPr/>
          <a:lstStyle/>
          <a:p>
            <a:r>
              <a:rPr lang="en-US" dirty="0" smtClean="0"/>
              <a:t>How to stay on top of fast-moving science</a:t>
            </a:r>
          </a:p>
          <a:p>
            <a:r>
              <a:rPr lang="en-US" dirty="0" smtClean="0"/>
              <a:t>Old policies won’t fit new technologies in health, food, environment</a:t>
            </a:r>
          </a:p>
          <a:p>
            <a:r>
              <a:rPr lang="en-US" dirty="0" smtClean="0"/>
              <a:t>Balance between innovation and regulation</a:t>
            </a:r>
          </a:p>
          <a:p>
            <a:r>
              <a:rPr lang="en-US" dirty="0" smtClean="0"/>
              <a:t>Education and public engagement on complicated science</a:t>
            </a:r>
            <a:endParaRPr lang="en-US" dirty="0"/>
          </a:p>
        </p:txBody>
      </p:sp>
    </p:spTree>
    <p:extLst>
      <p:ext uri="{BB962C8B-B14F-4D97-AF65-F5344CB8AC3E}">
        <p14:creationId xmlns:p14="http://schemas.microsoft.com/office/powerpoint/2010/main" val="3271608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Synthetic Biology</a:t>
            </a:r>
            <a:endParaRPr lang="en-US" dirty="0"/>
          </a:p>
        </p:txBody>
      </p:sp>
      <p:pic>
        <p:nvPicPr>
          <p:cNvPr id="13314" name="Picture 2" descr="Synthetic biology gives scientists unprecedented control of living cells at the genetic level. External signals, like light, can activate novel, synthetic genes to produce unique functions, such as the ability to integrate into and autonomously control devi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700214"/>
            <a:ext cx="6096000" cy="4086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26581" y="5786440"/>
            <a:ext cx="3917419" cy="276999"/>
          </a:xfrm>
          <a:prstGeom prst="rect">
            <a:avLst/>
          </a:prstGeom>
        </p:spPr>
        <p:txBody>
          <a:bodyPr wrap="none">
            <a:spAutoFit/>
          </a:bodyPr>
          <a:lstStyle/>
          <a:p>
            <a:r>
              <a:rPr lang="en-US" sz="1200" i="1" dirty="0" smtClean="0">
                <a:solidFill>
                  <a:schemeClr val="bg1">
                    <a:lumMod val="75000"/>
                  </a:schemeClr>
                </a:solidFill>
              </a:rPr>
              <a:t>Photo Credit: Illustration by Eric Proctor and Autumn </a:t>
            </a:r>
            <a:r>
              <a:rPr lang="en-US" sz="1200" i="1" dirty="0" err="1" smtClean="0">
                <a:solidFill>
                  <a:schemeClr val="bg1">
                    <a:lumMod val="75000"/>
                  </a:schemeClr>
                </a:solidFill>
              </a:rPr>
              <a:t>Kulaga</a:t>
            </a:r>
            <a:endParaRPr lang="en-US" sz="1200" i="1" dirty="0">
              <a:solidFill>
                <a:schemeClr val="bg1">
                  <a:lumMod val="75000"/>
                </a:schemeClr>
              </a:solidFill>
            </a:endParaRPr>
          </a:p>
        </p:txBody>
      </p:sp>
    </p:spTree>
    <p:extLst>
      <p:ext uri="{BB962C8B-B14F-4D97-AF65-F5344CB8AC3E}">
        <p14:creationId xmlns:p14="http://schemas.microsoft.com/office/powerpoint/2010/main" val="356886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person stick fig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242" y="608013"/>
            <a:ext cx="3286653" cy="32866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ature.com/polopoly_fs/7.47314.1508931840!/image/WEB_C0304664-Human_Brain_Cells%2C_SEM-SPL.jpg_gen/derivatives/landscape_630/WEB_C0304664-Human_Brain_Cells%2C_SEM-SPL.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80895" y="608013"/>
            <a:ext cx="2741861" cy="18540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15612" y="2462033"/>
            <a:ext cx="1696298" cy="246221"/>
          </a:xfrm>
          <a:prstGeom prst="rect">
            <a:avLst/>
          </a:prstGeom>
        </p:spPr>
        <p:txBody>
          <a:bodyPr wrap="none">
            <a:spAutoFit/>
          </a:bodyPr>
          <a:lstStyle/>
          <a:p>
            <a:r>
              <a:rPr lang="en-US" sz="1000" b="0" i="1" dirty="0" smtClean="0">
                <a:solidFill>
                  <a:srgbClr val="999999"/>
                </a:solidFill>
                <a:effectLst/>
                <a:latin typeface="Source Sans Pro" panose="020B0503030403020204" pitchFamily="34" charset="0"/>
              </a:rPr>
              <a:t>c/o Ted Kinsman/SPL/Nature</a:t>
            </a:r>
            <a:endParaRPr lang="en-US" sz="1000" dirty="0">
              <a:latin typeface="Source Sans Pro" panose="020B0503030403020204" pitchFamily="34" charset="0"/>
            </a:endParaRPr>
          </a:p>
        </p:txBody>
      </p:sp>
      <p:pic>
        <p:nvPicPr>
          <p:cNvPr id="1030" name="Picture 6" descr="Image result for cell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03825" y="605749"/>
            <a:ext cx="2929148" cy="22304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220782" y="2885139"/>
            <a:ext cx="1212191" cy="246221"/>
          </a:xfrm>
          <a:prstGeom prst="rect">
            <a:avLst/>
          </a:prstGeom>
        </p:spPr>
        <p:txBody>
          <a:bodyPr wrap="none">
            <a:spAutoFit/>
          </a:bodyPr>
          <a:lstStyle/>
          <a:p>
            <a:r>
              <a:rPr lang="en-US" sz="1000" b="0" i="1" dirty="0" smtClean="0">
                <a:solidFill>
                  <a:srgbClr val="999999"/>
                </a:solidFill>
                <a:effectLst/>
                <a:latin typeface="Source Sans Pro" panose="020B0503030403020204" pitchFamily="34" charset="0"/>
              </a:rPr>
              <a:t>c/o </a:t>
            </a:r>
            <a:r>
              <a:rPr lang="en-US" sz="1000" b="0" i="1" dirty="0" err="1" smtClean="0">
                <a:solidFill>
                  <a:srgbClr val="999999"/>
                </a:solidFill>
                <a:effectLst/>
                <a:latin typeface="Source Sans Pro" panose="020B0503030403020204" pitchFamily="34" charset="0"/>
              </a:rPr>
              <a:t>Healthguidance</a:t>
            </a:r>
            <a:endParaRPr lang="en-US" sz="1000" dirty="0">
              <a:latin typeface="Source Sans Pro" panose="020B0503030403020204" pitchFamily="34" charset="0"/>
            </a:endParaRPr>
          </a:p>
        </p:txBody>
      </p:sp>
      <p:pic>
        <p:nvPicPr>
          <p:cNvPr id="1032" name="Picture 8" descr="Tumour suppressor protein molecular mode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597286" y="4004835"/>
            <a:ext cx="2772121" cy="20764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entral dogma"/>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96122" y="4504111"/>
            <a:ext cx="4796291" cy="19627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618966" y="6470266"/>
            <a:ext cx="1154483" cy="246221"/>
          </a:xfrm>
          <a:prstGeom prst="rect">
            <a:avLst/>
          </a:prstGeom>
        </p:spPr>
        <p:txBody>
          <a:bodyPr wrap="none">
            <a:spAutoFit/>
          </a:bodyPr>
          <a:lstStyle/>
          <a:p>
            <a:r>
              <a:rPr lang="en-US" sz="1000" b="0" i="1" dirty="0" smtClean="0">
                <a:solidFill>
                  <a:srgbClr val="999999"/>
                </a:solidFill>
                <a:effectLst/>
                <a:latin typeface="Source Sans Pro" panose="020B0503030403020204" pitchFamily="34" charset="0"/>
              </a:rPr>
              <a:t>c/o Khan Academy</a:t>
            </a:r>
            <a:endParaRPr lang="en-US" sz="1000" dirty="0">
              <a:latin typeface="Source Sans Pro" panose="020B0503030403020204" pitchFamily="34" charset="0"/>
            </a:endParaRPr>
          </a:p>
        </p:txBody>
      </p:sp>
      <p:sp>
        <p:nvSpPr>
          <p:cNvPr id="12" name="Rectangle 11"/>
          <p:cNvSpPr/>
          <p:nvPr/>
        </p:nvSpPr>
        <p:spPr>
          <a:xfrm>
            <a:off x="10026795" y="6084675"/>
            <a:ext cx="1146468" cy="246221"/>
          </a:xfrm>
          <a:prstGeom prst="rect">
            <a:avLst/>
          </a:prstGeom>
        </p:spPr>
        <p:txBody>
          <a:bodyPr wrap="none">
            <a:spAutoFit/>
          </a:bodyPr>
          <a:lstStyle/>
          <a:p>
            <a:r>
              <a:rPr lang="en-US" sz="1000" b="0" i="1" dirty="0" smtClean="0">
                <a:solidFill>
                  <a:srgbClr val="999999"/>
                </a:solidFill>
                <a:effectLst/>
                <a:latin typeface="Source Sans Pro" panose="020B0503030403020204" pitchFamily="34" charset="0"/>
              </a:rPr>
              <a:t>c/o Science Design</a:t>
            </a:r>
            <a:endParaRPr lang="en-US" sz="1000" dirty="0">
              <a:latin typeface="Source Sans Pro" panose="020B0503030403020204" pitchFamily="34" charset="0"/>
            </a:endParaRPr>
          </a:p>
        </p:txBody>
      </p:sp>
      <p:pic>
        <p:nvPicPr>
          <p:cNvPr id="13" name="Content Placeholder 3"/>
          <p:cNvPicPr>
            <a:picLocks noGrp="1" noChangeAspect="1"/>
          </p:cNvPicPr>
          <p:nvPr>
            <p:ph idx="1"/>
          </p:nvPr>
        </p:nvPicPr>
        <p:blipFill>
          <a:blip r:embed="rId8" cstate="print">
            <a:extLst>
              <a:ext uri="{28A0092B-C50C-407E-A947-70E740481C1C}">
                <a14:useLocalDpi xmlns:a14="http://schemas.microsoft.com/office/drawing/2010/main"/>
              </a:ext>
            </a:extLst>
          </a:blip>
          <a:stretch>
            <a:fillRect/>
          </a:stretch>
        </p:blipFill>
        <p:spPr>
          <a:xfrm>
            <a:off x="726472" y="4004835"/>
            <a:ext cx="2935094" cy="1956729"/>
          </a:xfrm>
          <a:prstGeom prst="rect">
            <a:avLst/>
          </a:prstGeom>
        </p:spPr>
      </p:pic>
      <p:sp>
        <p:nvSpPr>
          <p:cNvPr id="14" name="Rectangle 13"/>
          <p:cNvSpPr/>
          <p:nvPr/>
        </p:nvSpPr>
        <p:spPr>
          <a:xfrm>
            <a:off x="2625705" y="5972338"/>
            <a:ext cx="1035861" cy="246221"/>
          </a:xfrm>
          <a:prstGeom prst="rect">
            <a:avLst/>
          </a:prstGeom>
        </p:spPr>
        <p:txBody>
          <a:bodyPr wrap="none">
            <a:spAutoFit/>
          </a:bodyPr>
          <a:lstStyle/>
          <a:p>
            <a:r>
              <a:rPr lang="en-US" sz="1000" b="0" i="1" dirty="0" smtClean="0">
                <a:solidFill>
                  <a:srgbClr val="999999"/>
                </a:solidFill>
                <a:effectLst/>
                <a:latin typeface="Source Sans Pro" panose="020B0503030403020204" pitchFamily="34" charset="0"/>
              </a:rPr>
              <a:t>c/o Shutterstock</a:t>
            </a:r>
            <a:endParaRPr lang="en-US" sz="1000" dirty="0">
              <a:latin typeface="Source Sans Pro" panose="020B0503030403020204" pitchFamily="34" charset="0"/>
            </a:endParaRPr>
          </a:p>
        </p:txBody>
      </p:sp>
    </p:spTree>
    <p:extLst>
      <p:ext uri="{BB962C8B-B14F-4D97-AF65-F5344CB8AC3E}">
        <p14:creationId xmlns:p14="http://schemas.microsoft.com/office/powerpoint/2010/main" val="1870125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Image result for engineeri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30139" y="1463731"/>
            <a:ext cx="3326563" cy="219386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86278" y="3959011"/>
            <a:ext cx="4405408" cy="247877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result for electrical engineering diagram creative common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86208" y="1382547"/>
            <a:ext cx="3624977" cy="235623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technology gadget memory signage electronics screenshot chip high tech motherboard microcontroller electronic engineering electronic device computer hardware personal computer hardware display device electrical network electronic devices network interface controlle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30139" y="3995602"/>
            <a:ext cx="3256247" cy="24421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3726" y="428143"/>
            <a:ext cx="10840598" cy="830997"/>
          </a:xfrm>
          <a:prstGeom prst="rect">
            <a:avLst/>
          </a:prstGeom>
          <a:noFill/>
        </p:spPr>
        <p:txBody>
          <a:bodyPr wrap="square" rtlCol="0">
            <a:spAutoFit/>
          </a:bodyPr>
          <a:lstStyle/>
          <a:p>
            <a:pPr algn="ctr"/>
            <a:r>
              <a:rPr lang="en-US" sz="2400" dirty="0" smtClean="0"/>
              <a:t>Synthetic biology is an emerging scientific field that applies engineering principles to design and assemble biological compounds and systems</a:t>
            </a:r>
            <a:endParaRPr lang="en-US" sz="2400" dirty="0"/>
          </a:p>
        </p:txBody>
      </p:sp>
    </p:spTree>
    <p:extLst>
      <p:ext uri="{BB962C8B-B14F-4D97-AF65-F5344CB8AC3E}">
        <p14:creationId xmlns:p14="http://schemas.microsoft.com/office/powerpoint/2010/main" val="4294151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Synthetic Biology – a background</a:t>
            </a:r>
            <a:endParaRPr lang="en-US" dirty="0"/>
          </a:p>
        </p:txBody>
      </p:sp>
      <p:pic>
        <p:nvPicPr>
          <p:cNvPr id="15362" name="Picture 2" descr="Image result for elowitz leibler natur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995" b="-5765"/>
          <a:stretch/>
        </p:blipFill>
        <p:spPr bwMode="auto">
          <a:xfrm>
            <a:off x="838200" y="3064355"/>
            <a:ext cx="3931920" cy="23175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829357" y="2010177"/>
            <a:ext cx="5000223" cy="1054178"/>
          </a:xfrm>
          <a:prstGeom prst="rect">
            <a:avLst/>
          </a:prstGeom>
        </p:spPr>
      </p:pic>
      <p:pic>
        <p:nvPicPr>
          <p:cNvPr id="15366" name="Picture 6" descr="Related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75810" y="3064355"/>
            <a:ext cx="3907316" cy="1562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1015725" y="2060934"/>
            <a:ext cx="4284013" cy="1003421"/>
          </a:xfrm>
          <a:prstGeom prst="rect">
            <a:avLst/>
          </a:prstGeom>
        </p:spPr>
      </p:pic>
    </p:spTree>
    <p:extLst>
      <p:ext uri="{BB962C8B-B14F-4D97-AF65-F5344CB8AC3E}">
        <p14:creationId xmlns:p14="http://schemas.microsoft.com/office/powerpoint/2010/main" val="1498969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Since 2000, development of a toolkit</a:t>
            </a:r>
            <a:endParaRPr lang="en-US" dirty="0"/>
          </a:p>
        </p:txBody>
      </p:sp>
      <p:sp>
        <p:nvSpPr>
          <p:cNvPr id="3" name="Content Placeholder 2"/>
          <p:cNvSpPr>
            <a:spLocks noGrp="1"/>
          </p:cNvSpPr>
          <p:nvPr>
            <p:ph idx="1"/>
          </p:nvPr>
        </p:nvSpPr>
        <p:spPr/>
        <p:txBody>
          <a:bodyPr/>
          <a:lstStyle/>
          <a:p>
            <a:r>
              <a:rPr lang="en-US" dirty="0" smtClean="0"/>
              <a:t>Sensors – light, heat, molecular signals, mechanical stress</a:t>
            </a:r>
          </a:p>
          <a:p>
            <a:r>
              <a:rPr lang="en-US" dirty="0" smtClean="0"/>
              <a:t>Switches, logic gates – repressors, activators, amplifiers</a:t>
            </a:r>
          </a:p>
          <a:p>
            <a:r>
              <a:rPr lang="en-US" dirty="0" smtClean="0"/>
              <a:t>Inter/intracellular communication – within and between cells</a:t>
            </a:r>
          </a:p>
          <a:p>
            <a:r>
              <a:rPr lang="en-US" dirty="0" smtClean="0"/>
              <a:t>Outputs – fluorescence, molecules, motility,  </a:t>
            </a:r>
            <a:endParaRPr lang="en-US" dirty="0"/>
          </a:p>
        </p:txBody>
      </p:sp>
      <p:pic>
        <p:nvPicPr>
          <p:cNvPr id="5" name="Image" descr="Imag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272388" y="4123205"/>
            <a:ext cx="2817406" cy="1891365"/>
          </a:xfrm>
          <a:prstGeom prst="rect">
            <a:avLst/>
          </a:prstGeom>
          <a:ln w="25400" cap="flat">
            <a:noFill/>
            <a:miter lim="400000"/>
          </a:ln>
          <a:effectLst>
            <a:outerShdw blurRad="254000" dist="127000" dir="5400000" rotWithShape="0">
              <a:srgbClr val="000000">
                <a:alpha val="70000"/>
              </a:srgbClr>
            </a:outerShdw>
          </a:effectLst>
        </p:spPr>
      </p:pic>
      <p:pic>
        <p:nvPicPr>
          <p:cNvPr id="16388" name="Picture 4" descr="Image result for igem plasmi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7568" y="3960813"/>
            <a:ext cx="3324225" cy="221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653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Synthetic Biology in practice</a:t>
            </a:r>
            <a:endParaRPr lang="en-US" dirty="0"/>
          </a:p>
        </p:txBody>
      </p:sp>
      <p:pic>
        <p:nvPicPr>
          <p:cNvPr id="4" name="Image" descr="Image"/>
          <p:cNvPicPr>
            <a:picLocks noChangeAspect="1"/>
          </p:cNvPicPr>
          <p:nvPr/>
        </p:nvPicPr>
        <p:blipFill>
          <a:blip r:embed="rId3">
            <a:extLst/>
          </a:blip>
          <a:stretch>
            <a:fillRect/>
          </a:stretch>
        </p:blipFill>
        <p:spPr>
          <a:xfrm>
            <a:off x="1550036" y="2111774"/>
            <a:ext cx="7938956" cy="3241037"/>
          </a:xfrm>
          <a:prstGeom prst="rect">
            <a:avLst/>
          </a:prstGeom>
          <a:ln w="12700">
            <a:miter lim="400000"/>
          </a:ln>
        </p:spPr>
      </p:pic>
    </p:spTree>
    <p:extLst>
      <p:ext uri="{BB962C8B-B14F-4D97-AF65-F5344CB8AC3E}">
        <p14:creationId xmlns:p14="http://schemas.microsoft.com/office/powerpoint/2010/main" val="3872199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Synthetic Biology in Practice</a:t>
            </a:r>
            <a:endParaRPr lang="en-US" dirty="0"/>
          </a:p>
        </p:txBody>
      </p:sp>
      <p:pic>
        <p:nvPicPr>
          <p:cNvPr id="17412" name="Picture 4" descr="Image result for t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132" y="1569253"/>
            <a:ext cx="2642709" cy="2098311"/>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Image result for pill bott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18441" y="4131763"/>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Image result for biological compu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30121" y="1886570"/>
            <a:ext cx="2653688" cy="146367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8" descr="Image result for biofu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28" name="Picture 20" descr="Image result for biofue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14613" y="3719247"/>
            <a:ext cx="1955350" cy="177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615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Synthetic Biology in Practice</a:t>
            </a:r>
            <a:endParaRPr lang="en-US" dirty="0"/>
          </a:p>
        </p:txBody>
      </p:sp>
      <p:pic>
        <p:nvPicPr>
          <p:cNvPr id="17412" name="Picture 4" descr="Image result for t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132" y="1569253"/>
            <a:ext cx="2642709" cy="2098311"/>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Image result for pill bott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18441" y="4131763"/>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Image result for biological compu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30121" y="1886570"/>
            <a:ext cx="2653688" cy="1463675"/>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Image result for shakespear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91078" y="2092945"/>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7675965" y="4734172"/>
            <a:ext cx="3744827" cy="1245442"/>
          </a:xfrm>
          <a:prstGeom prst="rect">
            <a:avLst/>
          </a:prstGeom>
        </p:spPr>
      </p:pic>
      <p:sp>
        <p:nvSpPr>
          <p:cNvPr id="9" name="AutoShape 18" descr="Image result for biofu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28" name="Picture 20" descr="Image result for biofuel"/>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14613" y="3719247"/>
            <a:ext cx="1955350" cy="177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32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Synthetic Biology – what comes next?</a:t>
            </a:r>
            <a:endParaRPr lang="en-US" dirty="0"/>
          </a:p>
        </p:txBody>
      </p:sp>
      <p:pic>
        <p:nvPicPr>
          <p:cNvPr id="18436" name="Picture 4" descr="Image result for artificial intelligenc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58441" y="4098274"/>
            <a:ext cx="3739522" cy="233720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age result for 3d printi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15864" y="2043190"/>
            <a:ext cx="3006686" cy="2255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02347" y="2148289"/>
            <a:ext cx="3382252" cy="225453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35019" y="1507841"/>
            <a:ext cx="3386365" cy="2256745"/>
          </a:xfrm>
          <a:prstGeom prst="rect">
            <a:avLst/>
          </a:prstGeom>
        </p:spPr>
      </p:pic>
    </p:spTree>
    <p:extLst>
      <p:ext uri="{BB962C8B-B14F-4D97-AF65-F5344CB8AC3E}">
        <p14:creationId xmlns:p14="http://schemas.microsoft.com/office/powerpoint/2010/main" val="4292558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Policy Challenges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Enormous potential</a:t>
            </a:r>
          </a:p>
          <a:p>
            <a:r>
              <a:rPr lang="en-US" dirty="0" smtClean="0"/>
              <a:t>Regulatory challenges</a:t>
            </a:r>
          </a:p>
          <a:p>
            <a:r>
              <a:rPr lang="en-US" dirty="0" smtClean="0"/>
              <a:t>Biohacking – positives and negatives</a:t>
            </a:r>
          </a:p>
          <a:p>
            <a:r>
              <a:rPr lang="en-US" dirty="0" smtClean="0"/>
              <a:t>Bioterrorism – </a:t>
            </a:r>
            <a:r>
              <a:rPr lang="en-US" dirty="0" err="1" smtClean="0"/>
              <a:t>eg</a:t>
            </a:r>
            <a:r>
              <a:rPr lang="en-US" dirty="0" smtClean="0"/>
              <a:t> smallpox</a:t>
            </a:r>
          </a:p>
          <a:p>
            <a:r>
              <a:rPr lang="en-US" dirty="0" smtClean="0"/>
              <a:t>Informal controls falling away</a:t>
            </a:r>
          </a:p>
          <a:p>
            <a:endParaRPr lang="en-US" dirty="0"/>
          </a:p>
          <a:p>
            <a:endParaRPr lang="en-US" dirty="0" smtClean="0"/>
          </a:p>
          <a:p>
            <a:r>
              <a:rPr lang="en-US" dirty="0" smtClean="0"/>
              <a:t>Align social with the technical research</a:t>
            </a:r>
          </a:p>
          <a:p>
            <a:pPr lvl="1"/>
            <a:r>
              <a:rPr lang="en-US" dirty="0" smtClean="0"/>
              <a:t>GE</a:t>
            </a:r>
            <a:r>
              <a:rPr lang="en-US" baseline="30000" dirty="0" smtClean="0"/>
              <a:t>3</a:t>
            </a:r>
            <a:r>
              <a:rPr lang="en-US" dirty="0" smtClean="0"/>
              <a:t>LS</a:t>
            </a:r>
          </a:p>
          <a:p>
            <a:pPr lvl="1"/>
            <a:r>
              <a:rPr lang="en-US" dirty="0" smtClean="0"/>
              <a:t>Genomics and its Ethical, Economic, Environmental, Legal and Social Issues</a:t>
            </a:r>
            <a:endParaRPr lang="en-US" dirty="0"/>
          </a:p>
        </p:txBody>
      </p:sp>
      <p:pic>
        <p:nvPicPr>
          <p:cNvPr id="4" name="Picture 3"/>
          <p:cNvPicPr>
            <a:picLocks noChangeAspect="1"/>
          </p:cNvPicPr>
          <p:nvPr/>
        </p:nvPicPr>
        <p:blipFill>
          <a:blip r:embed="rId3"/>
          <a:stretch>
            <a:fillRect/>
          </a:stretch>
        </p:blipFill>
        <p:spPr>
          <a:xfrm>
            <a:off x="7679674" y="1825625"/>
            <a:ext cx="3057475" cy="2255015"/>
          </a:xfrm>
          <a:prstGeom prst="rect">
            <a:avLst/>
          </a:prstGeom>
        </p:spPr>
      </p:pic>
      <p:pic>
        <p:nvPicPr>
          <p:cNvPr id="5" name="Picture 4"/>
          <p:cNvPicPr>
            <a:picLocks noChangeAspect="1"/>
          </p:cNvPicPr>
          <p:nvPr/>
        </p:nvPicPr>
        <p:blipFill>
          <a:blip r:embed="rId4"/>
          <a:stretch>
            <a:fillRect/>
          </a:stretch>
        </p:blipFill>
        <p:spPr>
          <a:xfrm>
            <a:off x="7679674" y="4080641"/>
            <a:ext cx="3057475" cy="777580"/>
          </a:xfrm>
          <a:prstGeom prst="rect">
            <a:avLst/>
          </a:prstGeom>
        </p:spPr>
      </p:pic>
    </p:spTree>
    <p:extLst>
      <p:ext uri="{BB962C8B-B14F-4D97-AF65-F5344CB8AC3E}">
        <p14:creationId xmlns:p14="http://schemas.microsoft.com/office/powerpoint/2010/main" val="1623156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260993" y="1927951"/>
            <a:ext cx="4949881" cy="2369880"/>
          </a:xfrm>
          <a:prstGeom prst="rect">
            <a:avLst/>
          </a:prstGeom>
          <a:noFill/>
        </p:spPr>
        <p:txBody>
          <a:bodyPr wrap="none" rtlCol="0">
            <a:spAutoFit/>
          </a:bodyPr>
          <a:lstStyle/>
          <a:p>
            <a:r>
              <a:rPr lang="en-US" sz="3600" dirty="0" smtClean="0"/>
              <a:t>Thank you and good luck.</a:t>
            </a:r>
          </a:p>
          <a:p>
            <a:endParaRPr lang="en-US" dirty="0"/>
          </a:p>
          <a:p>
            <a:pPr algn="ctr"/>
            <a:endParaRPr lang="en-US" dirty="0" smtClean="0"/>
          </a:p>
          <a:p>
            <a:pPr algn="ctr"/>
            <a:r>
              <a:rPr lang="en-US" sz="2800" dirty="0" smtClean="0"/>
              <a:t>Rob Annan</a:t>
            </a:r>
          </a:p>
          <a:p>
            <a:pPr algn="ctr"/>
            <a:r>
              <a:rPr lang="en-US" sz="2400" dirty="0" smtClean="0">
                <a:hlinkClick r:id="rId3"/>
              </a:rPr>
              <a:t>rannan@genomecanada.ca</a:t>
            </a:r>
            <a:endParaRPr lang="en-US" sz="2400" dirty="0" smtClean="0"/>
          </a:p>
          <a:p>
            <a:pPr algn="ctr"/>
            <a:r>
              <a:rPr lang="en-US" sz="2400" dirty="0" smtClean="0"/>
              <a:t>@</a:t>
            </a:r>
            <a:r>
              <a:rPr lang="en-US" sz="2400" dirty="0" err="1" smtClean="0"/>
              <a:t>robannan</a:t>
            </a:r>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90141" y="4406747"/>
            <a:ext cx="1950506" cy="1365354"/>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l="-1314"/>
          <a:stretch/>
        </p:blipFill>
        <p:spPr>
          <a:xfrm>
            <a:off x="6577070" y="4638101"/>
            <a:ext cx="3487724" cy="915127"/>
          </a:xfrm>
          <a:prstGeom prst="rect">
            <a:avLst/>
          </a:prstGeom>
        </p:spPr>
      </p:pic>
    </p:spTree>
    <p:extLst>
      <p:ext uri="{BB962C8B-B14F-4D97-AF65-F5344CB8AC3E}">
        <p14:creationId xmlns:p14="http://schemas.microsoft.com/office/powerpoint/2010/main" val="2695252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Source Sans Pro" panose="020B0503030403020204" pitchFamily="34" charset="0"/>
              </a:rPr>
              <a:t>Genetic Diversity</a:t>
            </a:r>
            <a:endParaRPr lang="en-US" dirty="0">
              <a:latin typeface="Source Sans Pro" panose="020B0503030403020204" pitchFamily="34" charset="0"/>
            </a:endParaRPr>
          </a:p>
        </p:txBody>
      </p:sp>
      <p:pic>
        <p:nvPicPr>
          <p:cNvPr id="2052" name="Picture 4" descr="Image result for tree of lif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6335" y="1833907"/>
            <a:ext cx="4163037" cy="37965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how many gen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54679" y="2184380"/>
            <a:ext cx="4238625" cy="3095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39479" y="5280005"/>
            <a:ext cx="1997726" cy="263544"/>
          </a:xfrm>
          <a:prstGeom prst="rect">
            <a:avLst/>
          </a:prstGeom>
        </p:spPr>
        <p:txBody>
          <a:bodyPr wrap="square">
            <a:spAutoFit/>
          </a:bodyPr>
          <a:lstStyle/>
          <a:p>
            <a:r>
              <a:rPr lang="en-US" sz="1050" b="0" i="1" dirty="0" smtClean="0">
                <a:solidFill>
                  <a:schemeClr val="bg1">
                    <a:lumMod val="75000"/>
                  </a:schemeClr>
                </a:solidFill>
                <a:effectLst/>
                <a:latin typeface="Arial" panose="020B0604020202020204" pitchFamily="34" charset="0"/>
              </a:rPr>
              <a:t>https://www.sciencenews.org</a:t>
            </a:r>
            <a:endParaRPr lang="en-US" sz="1050" i="1" dirty="0">
              <a:solidFill>
                <a:schemeClr val="bg1">
                  <a:lumMod val="75000"/>
                </a:schemeClr>
              </a:solidFill>
            </a:endParaRPr>
          </a:p>
        </p:txBody>
      </p:sp>
    </p:spTree>
    <p:extLst>
      <p:ext uri="{BB962C8B-B14F-4D97-AF65-F5344CB8AC3E}">
        <p14:creationId xmlns:p14="http://schemas.microsoft.com/office/powerpoint/2010/main" val="2825723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s://upload.wikimedia.org/wikipedia/commons/thumb/7/70/DNA_replication_split.svg/315px-DNA_replication_split.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5894" y="1690688"/>
            <a:ext cx="1429407" cy="2881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dirty="0" smtClean="0"/>
              <a:t>Rare errors in DNA replication lead to genetic variability</a:t>
            </a:r>
            <a:endParaRPr lang="en-US" sz="3600" dirty="0"/>
          </a:p>
        </p:txBody>
      </p:sp>
    </p:spTree>
    <p:extLst>
      <p:ext uri="{BB962C8B-B14F-4D97-AF65-F5344CB8AC3E}">
        <p14:creationId xmlns:p14="http://schemas.microsoft.com/office/powerpoint/2010/main" val="2304329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74" name="Picture 2" descr="https://upload.wikimedia.org/wikipedia/commons/thumb/7/70/DNA_replication_split.svg/315px-DNA_replication_split.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5894" y="1690688"/>
            <a:ext cx="1429407" cy="2881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catherinephamevolution.weebly.com/uploads/4/9/7/3/49739619/189059_orig.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09750" y="3205689"/>
            <a:ext cx="3609520" cy="20052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blogs.discovermagazine.com/d-brief/files/2016/05/shutterstock_250785079.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01925" y="2930267"/>
            <a:ext cx="4033114" cy="2688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dirty="0" smtClean="0"/>
              <a:t>Rare errors in DNA replication lead to genetic variability</a:t>
            </a:r>
            <a:endParaRPr lang="en-US" sz="3600" dirty="0"/>
          </a:p>
        </p:txBody>
      </p:sp>
      <p:sp>
        <p:nvSpPr>
          <p:cNvPr id="6" name="Title 1"/>
          <p:cNvSpPr txBox="1">
            <a:spLocks/>
          </p:cNvSpPr>
          <p:nvPr/>
        </p:nvSpPr>
        <p:spPr>
          <a:xfrm>
            <a:off x="702797" y="5811771"/>
            <a:ext cx="10515600" cy="55111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Natural Selection</a:t>
            </a:r>
            <a:endParaRPr lang="en-US" sz="3600" dirty="0"/>
          </a:p>
        </p:txBody>
      </p:sp>
    </p:spTree>
    <p:extLst>
      <p:ext uri="{BB962C8B-B14F-4D97-AF65-F5344CB8AC3E}">
        <p14:creationId xmlns:p14="http://schemas.microsoft.com/office/powerpoint/2010/main" val="423999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4" descr="https://catherinephamevolution.weebly.com/uploads/4/9/7/3/49739619/189059_or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8218" y="1498074"/>
            <a:ext cx="2855967" cy="1586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blogs.discovermagazine.com/d-brief/files/2016/05/shutterstock_250785079.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20686" y="1310787"/>
            <a:ext cx="2925001" cy="1949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3600" dirty="0" smtClean="0"/>
              <a:t>Natural Selection</a:t>
            </a:r>
            <a:endParaRPr lang="en-US" sz="3600" dirty="0"/>
          </a:p>
        </p:txBody>
      </p:sp>
      <p:sp>
        <p:nvSpPr>
          <p:cNvPr id="6" name="Title 1"/>
          <p:cNvSpPr txBox="1">
            <a:spLocks/>
          </p:cNvSpPr>
          <p:nvPr/>
        </p:nvSpPr>
        <p:spPr>
          <a:xfrm>
            <a:off x="838200" y="2892110"/>
            <a:ext cx="10515600" cy="13140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Artificial Selection</a:t>
            </a:r>
            <a:endParaRPr lang="en-US" sz="3600" dirty="0"/>
          </a:p>
        </p:txBody>
      </p:sp>
      <p:pic>
        <p:nvPicPr>
          <p:cNvPr id="7" name="Picture 12" descr="Image result for artificial selection"/>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87988" y="3633775"/>
            <a:ext cx="4127856" cy="30942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Related imag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90457" y="4065224"/>
            <a:ext cx="3716033" cy="23143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https://amarisnissi.files.wordpress.com/2013/07/corn-selection.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4037" y="4065224"/>
            <a:ext cx="2895856" cy="217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48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Birth of Biotechnology – 1970s</a:t>
            </a:r>
            <a:endParaRPr lang="en-US" dirty="0"/>
          </a:p>
        </p:txBody>
      </p:sp>
      <p:pic>
        <p:nvPicPr>
          <p:cNvPr id="4098" name="Picture 2" descr="Image result for paul berg gene splicing experime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886" y="2318652"/>
            <a:ext cx="2754268" cy="20219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The process of making recombinant DNA, as pioneered by Paul Berg.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7416" y="2318652"/>
            <a:ext cx="2345665" cy="1983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676" y="4472851"/>
            <a:ext cx="4565673" cy="338554"/>
          </a:xfrm>
          <a:prstGeom prst="rect">
            <a:avLst/>
          </a:prstGeom>
          <a:noFill/>
        </p:spPr>
        <p:txBody>
          <a:bodyPr wrap="none" rtlCol="0">
            <a:spAutoFit/>
          </a:bodyPr>
          <a:lstStyle/>
          <a:p>
            <a:r>
              <a:rPr lang="en-US" sz="1600" dirty="0" smtClean="0">
                <a:latin typeface="Source Sans Pro" panose="020B0503030403020204" pitchFamily="34" charset="0"/>
              </a:rPr>
              <a:t>Paul Berg, Stanford, 1971 gene-splicing experiment</a:t>
            </a:r>
            <a:endParaRPr lang="en-US" sz="1600" dirty="0">
              <a:latin typeface="Source Sans Pro" panose="020B0503030403020204" pitchFamily="34" charset="0"/>
            </a:endParaRPr>
          </a:p>
        </p:txBody>
      </p:sp>
      <p:pic>
        <p:nvPicPr>
          <p:cNvPr id="4102" name="Picture 6" descr="https://www.penguin.co.uk/content/dam/prh-consumer/penguin/articles/find-your-next-read/reading%20guide/2017/dec/046_Wats_9780385351188_art_r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52346" y="2356885"/>
            <a:ext cx="2774494" cy="19837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99953" y="4472851"/>
            <a:ext cx="5077918" cy="338554"/>
          </a:xfrm>
          <a:prstGeom prst="rect">
            <a:avLst/>
          </a:prstGeom>
          <a:noFill/>
        </p:spPr>
        <p:txBody>
          <a:bodyPr wrap="square" rtlCol="0">
            <a:spAutoFit/>
          </a:bodyPr>
          <a:lstStyle/>
          <a:p>
            <a:r>
              <a:rPr lang="en-US" sz="1600" dirty="0" smtClean="0">
                <a:latin typeface="Source Sans Pro" panose="020B0503030403020204" pitchFamily="34" charset="0"/>
              </a:rPr>
              <a:t>Wally Gilbert and Fred Sanger,  1970s DNA sequencers </a:t>
            </a:r>
            <a:endParaRPr lang="en-US" sz="1600" dirty="0">
              <a:latin typeface="Source Sans Pro" panose="020B0503030403020204" pitchFamily="34" charset="0"/>
            </a:endParaRPr>
          </a:p>
        </p:txBody>
      </p:sp>
      <p:pic>
        <p:nvPicPr>
          <p:cNvPr id="4104" name="Picture 8" descr="U82000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826840" y="2356884"/>
            <a:ext cx="2982386" cy="1964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901" y="5486400"/>
            <a:ext cx="11960197" cy="461665"/>
          </a:xfrm>
          <a:prstGeom prst="rect">
            <a:avLst/>
          </a:prstGeom>
          <a:noFill/>
        </p:spPr>
        <p:txBody>
          <a:bodyPr wrap="none" rtlCol="0">
            <a:spAutoFit/>
          </a:bodyPr>
          <a:lstStyle/>
          <a:p>
            <a:r>
              <a:rPr lang="en-US" sz="2400" dirty="0" smtClean="0"/>
              <a:t>Two ingredients for biotechnology: genetic sequencing and genetic manipulation (gene editing)</a:t>
            </a:r>
            <a:endParaRPr lang="en-US" sz="2400" dirty="0"/>
          </a:p>
        </p:txBody>
      </p:sp>
    </p:spTree>
    <p:extLst>
      <p:ext uri="{BB962C8B-B14F-4D97-AF65-F5344CB8AC3E}">
        <p14:creationId xmlns:p14="http://schemas.microsoft.com/office/powerpoint/2010/main" val="3366706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Image result for dolly the shee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248" y="1488848"/>
            <a:ext cx="2873189" cy="1905882"/>
          </a:xfrm>
          <a:prstGeom prst="rect">
            <a:avLst/>
          </a:prstGeom>
          <a:noFill/>
          <a:effectLst>
            <a:outerShdw blurRad="50800" dist="38100" dir="8100000" sx="101000" sy="101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Image result for gm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19396" y="1255925"/>
            <a:ext cx="3491141" cy="26183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126" name="Picture 6" descr="Image result for human genome nature publicati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91247" y="3664958"/>
            <a:ext cx="2762250" cy="297180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128" name="Picture 8" descr="Image result for dna microarra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61063" y="3712048"/>
            <a:ext cx="2405636" cy="2549975"/>
          </a:xfrm>
          <a:prstGeom prst="rect">
            <a:avLst/>
          </a:prstGeom>
          <a:noFill/>
          <a:effectLst>
            <a:outerShdw blurRad="50800" dist="38100" dir="8100000" sx="101000" sy="101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30" name="Picture 10" descr="Image result for insulin"/>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91246" y="1749732"/>
            <a:ext cx="2855609" cy="1765286"/>
          </a:xfrm>
          <a:prstGeom prst="rect">
            <a:avLst/>
          </a:prstGeom>
          <a:noFill/>
          <a:effectLst>
            <a:outerShdw blurRad="50800" dist="38100" dir="8100000" sx="101000" sy="101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32" name="Picture 12" descr="Image result for dna fingerprinti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372933" y="4195098"/>
            <a:ext cx="3095625" cy="2066925"/>
          </a:xfrm>
          <a:prstGeom prst="rect">
            <a:avLst/>
          </a:prstGeom>
          <a:noFill/>
          <a:effectLst>
            <a:outerShdw blurRad="50800" dist="38100" dir="8100000" sx="101000" sy="101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pPr algn="ctr"/>
            <a:r>
              <a:rPr lang="en-US" dirty="0" smtClean="0"/>
              <a:t>Biotech – the early years</a:t>
            </a:r>
            <a:endParaRPr lang="en-US" dirty="0"/>
          </a:p>
        </p:txBody>
      </p:sp>
    </p:spTree>
    <p:extLst>
      <p:ext uri="{BB962C8B-B14F-4D97-AF65-F5344CB8AC3E}">
        <p14:creationId xmlns:p14="http://schemas.microsoft.com/office/powerpoint/2010/main" val="1297274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1589</TotalTime>
  <Words>1850</Words>
  <Application>Microsoft Office PowerPoint</Application>
  <PresentationFormat>Widescreen</PresentationFormat>
  <Paragraphs>199</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Source Sans Pro</vt:lpstr>
      <vt:lpstr>Office Theme</vt:lpstr>
      <vt:lpstr>PowerPoint Presentation</vt:lpstr>
      <vt:lpstr>The Genome</vt:lpstr>
      <vt:lpstr>PowerPoint Presentation</vt:lpstr>
      <vt:lpstr>Genetic Diversity</vt:lpstr>
      <vt:lpstr>Rare errors in DNA replication lead to genetic variability</vt:lpstr>
      <vt:lpstr>Rare errors in DNA replication lead to genetic variability</vt:lpstr>
      <vt:lpstr>Natural Selection</vt:lpstr>
      <vt:lpstr>The Birth of Biotechnology – 1970s</vt:lpstr>
      <vt:lpstr>Biotech – the early years</vt:lpstr>
      <vt:lpstr>Biotech Today – What’s Changed?</vt:lpstr>
      <vt:lpstr>What’s changed? Sequencing Power</vt:lpstr>
      <vt:lpstr>What’s changed? Sequencing Power</vt:lpstr>
      <vt:lpstr>What’s changed? – Gene editing</vt:lpstr>
      <vt:lpstr>Gene editing – the early days</vt:lpstr>
      <vt:lpstr>CRISPR-Cas9 – a highly specific genome editor</vt:lpstr>
      <vt:lpstr>CRISPR-Cas9 – a highly specific genome editor</vt:lpstr>
      <vt:lpstr>CRISPR-Cas9 explosion</vt:lpstr>
      <vt:lpstr>What’s the fuss? - Science</vt:lpstr>
      <vt:lpstr>What’s the fuss? - Health</vt:lpstr>
      <vt:lpstr>What’s the fuss? - Health</vt:lpstr>
      <vt:lpstr>What’s the fuss? - Health</vt:lpstr>
      <vt:lpstr>Moving fast</vt:lpstr>
      <vt:lpstr>What’s the fuss? – Agriculture and Natural Resources</vt:lpstr>
      <vt:lpstr>The future is here</vt:lpstr>
      <vt:lpstr>CRISPR 2.0 – the future? </vt:lpstr>
      <vt:lpstr>Gene Drive</vt:lpstr>
      <vt:lpstr>Gene Drive</vt:lpstr>
      <vt:lpstr>Policy Challenges</vt:lpstr>
      <vt:lpstr>Synthetic Biology</vt:lpstr>
      <vt:lpstr>PowerPoint Presentation</vt:lpstr>
      <vt:lpstr>Synthetic Biology – a background</vt:lpstr>
      <vt:lpstr>Since 2000, development of a toolkit</vt:lpstr>
      <vt:lpstr>Synthetic Biology in practice</vt:lpstr>
      <vt:lpstr>Synthetic Biology in Practice</vt:lpstr>
      <vt:lpstr>Synthetic Biology in Practice</vt:lpstr>
      <vt:lpstr>Synthetic Biology – what comes next?</vt:lpstr>
      <vt:lpstr>Policy Challenges</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Annan</dc:creator>
  <cp:lastModifiedBy>Rob Annan</cp:lastModifiedBy>
  <cp:revision>45</cp:revision>
  <cp:lastPrinted>2018-04-06T00:02:06Z</cp:lastPrinted>
  <dcterms:created xsi:type="dcterms:W3CDTF">2018-04-04T21:37:07Z</dcterms:created>
  <dcterms:modified xsi:type="dcterms:W3CDTF">2018-04-06T00:06:46Z</dcterms:modified>
</cp:coreProperties>
</file>